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5"/>
  </p:notesMasterIdLst>
  <p:sldIdLst>
    <p:sldId id="283" r:id="rId2"/>
    <p:sldId id="284" r:id="rId3"/>
    <p:sldId id="285" r:id="rId4"/>
    <p:sldId id="286" r:id="rId5"/>
    <p:sldId id="287" r:id="rId6"/>
    <p:sldId id="288" r:id="rId7"/>
    <p:sldId id="289" r:id="rId8"/>
    <p:sldId id="290" r:id="rId9"/>
    <p:sldId id="291" r:id="rId10"/>
    <p:sldId id="292" r:id="rId11"/>
    <p:sldId id="293" r:id="rId12"/>
    <p:sldId id="35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4" r:id="rId71"/>
    <p:sldId id="355" r:id="rId72"/>
    <p:sldId id="356" r:id="rId73"/>
    <p:sldId id="359" r:id="rId74"/>
    <p:sldId id="360" r:id="rId75"/>
    <p:sldId id="358" r:id="rId76"/>
    <p:sldId id="361" r:id="rId77"/>
    <p:sldId id="357" r:id="rId78"/>
    <p:sldId id="363" r:id="rId79"/>
    <p:sldId id="362"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51" r:id="rId93"/>
    <p:sldId id="352" r:id="rId94"/>
  </p:sldIdLst>
  <p:sldSz cx="9144000" cy="5143500" type="screen16x9"/>
  <p:notesSz cx="6858000" cy="9144000"/>
  <p:embeddedFontLst>
    <p:embeddedFont>
      <p:font typeface="Helvetica" panose="020B0604020202020204" pitchFamily="34"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
      <p:font typeface="Alfa Slab One" panose="020B0604020202020204" charset="0"/>
      <p:regular r:id="rId108"/>
    </p:embeddedFont>
    <p:embeddedFont>
      <p:font typeface="Proxima Nova"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503319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505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06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09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11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8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45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14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40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1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67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0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051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26940" y="1394459"/>
            <a:ext cx="8520600" cy="1464115"/>
          </a:xfrm>
          <a:prstGeom prst="rect">
            <a:avLst/>
          </a:prstGeom>
        </p:spPr>
        <p:txBody>
          <a:bodyPr spcFirstLastPara="1" wrap="square" lIns="91425" tIns="91425" rIns="91425" bIns="91425" anchor="b" anchorCtr="0">
            <a:noAutofit/>
          </a:bodyPr>
          <a:lstStyle/>
          <a:p>
            <a:pPr lvl="0"/>
            <a:r>
              <a:rPr lang="en-US" sz="4800" dirty="0" smtClean="0"/>
              <a:t>CRUD</a:t>
            </a:r>
            <a:endParaRPr lang="en-US" sz="48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a:t>
            </a:r>
            <a:r>
              <a:rPr lang="en" dirty="0" smtClean="0"/>
              <a:t>Java</a:t>
            </a:r>
            <a:endParaRPr dirty="0"/>
          </a:p>
        </p:txBody>
      </p:sp>
    </p:spTree>
    <p:extLst>
      <p:ext uri="{BB962C8B-B14F-4D97-AF65-F5344CB8AC3E}">
        <p14:creationId xmlns:p14="http://schemas.microsoft.com/office/powerpoint/2010/main" val="273255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CrudRepository</a:t>
            </a:r>
            <a:endParaRPr lang="en-US" altLang="en-US" sz="2200" dirty="0"/>
          </a:p>
        </p:txBody>
      </p:sp>
      <p:pic>
        <p:nvPicPr>
          <p:cNvPr id="8" name="Picture 7" descr="Spring Boot CRUD Operations"/>
          <p:cNvPicPr/>
          <p:nvPr/>
        </p:nvPicPr>
        <p:blipFill>
          <a:blip r:embed="rId2">
            <a:extLst>
              <a:ext uri="{28A0092B-C50C-407E-A947-70E740481C1C}">
                <a14:useLocalDpi xmlns:a14="http://schemas.microsoft.com/office/drawing/2010/main" val="0"/>
              </a:ext>
            </a:extLst>
          </a:blip>
          <a:srcRect/>
          <a:stretch>
            <a:fillRect/>
          </a:stretch>
        </p:blipFill>
        <p:spPr bwMode="auto">
          <a:xfrm>
            <a:off x="4586817" y="1312333"/>
            <a:ext cx="4345517" cy="3831167"/>
          </a:xfrm>
          <a:prstGeom prst="rect">
            <a:avLst/>
          </a:prstGeom>
          <a:noFill/>
          <a:ln>
            <a:solidFill>
              <a:srgbClr val="FF0000"/>
            </a:solidFill>
          </a:ln>
        </p:spPr>
      </p:pic>
      <p:sp>
        <p:nvSpPr>
          <p:cNvPr id="5" name="Rectangle 4"/>
          <p:cNvSpPr/>
          <p:nvPr/>
        </p:nvSpPr>
        <p:spPr>
          <a:xfrm>
            <a:off x="150707" y="1451100"/>
            <a:ext cx="4174066" cy="2964786"/>
          </a:xfrm>
          <a:prstGeom prst="rect">
            <a:avLst/>
          </a:prstGeom>
        </p:spPr>
        <p:txBody>
          <a:bodyPr wrap="square">
            <a:spAutoFit/>
          </a:bodyPr>
          <a:lstStyle/>
          <a:p>
            <a:pPr algn="just">
              <a:lnSpc>
                <a:spcPct val="107000"/>
              </a:lnSpc>
              <a:spcAft>
                <a:spcPts val="800"/>
              </a:spcAft>
            </a:pPr>
            <a:r>
              <a:rPr lang="en-US" sz="1800" dirty="0" err="1">
                <a:solidFill>
                  <a:srgbClr val="343A40"/>
                </a:solidFill>
                <a:latin typeface="Proxima Nova" panose="020B0604020202020204" charset="0"/>
                <a:ea typeface="Times New Roman" panose="02020603050405020304" pitchFamily="18" charset="0"/>
              </a:rPr>
              <a:t>Tại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này</a:t>
            </a:r>
            <a:r>
              <a:rPr lang="en-US" sz="1800" dirty="0">
                <a:solidFill>
                  <a:srgbClr val="343A40"/>
                </a:solidFill>
                <a:latin typeface="Proxima Nova" panose="020B0604020202020204" charset="0"/>
                <a:ea typeface="Times New Roman" panose="02020603050405020304" pitchFamily="18" charset="0"/>
              </a:rPr>
              <a:t>?</a:t>
            </a: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rPr>
              <a:t>- Các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phép</a:t>
            </a:r>
            <a:r>
              <a:rPr lang="en-US" sz="1800" dirty="0">
                <a:solidFill>
                  <a:srgbClr val="343A40"/>
                </a:solidFill>
                <a:latin typeface="Proxima Nova" panose="020B0604020202020204" charset="0"/>
                <a:ea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rPr>
              <a:t>tìm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repository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rPr>
              <a:t> proxy </a:t>
            </a:r>
            <a:r>
              <a:rPr lang="en-US" sz="1800" dirty="0" err="1">
                <a:solidFill>
                  <a:srgbClr val="343A40"/>
                </a:solidFill>
                <a:latin typeface="Proxima Nova" panose="020B0604020202020204" charset="0"/>
                <a:ea typeface="Times New Roman" panose="02020603050405020304" pitchFamily="18" charset="0"/>
              </a:rPr>
              <a:t>phù</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a:t>
            </a: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rPr>
              <a:t>- Các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phép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số</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thường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Tuy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nhiên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tùy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rPr>
              <a:t>.</a:t>
            </a:r>
          </a:p>
        </p:txBody>
      </p:sp>
    </p:spTree>
    <p:extLst>
      <p:ext uri="{BB962C8B-B14F-4D97-AF65-F5344CB8AC3E}">
        <p14:creationId xmlns:p14="http://schemas.microsoft.com/office/powerpoint/2010/main" val="2202393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08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So </a:t>
            </a:r>
            <a:r>
              <a:rPr lang="en-US" altLang="en-US" sz="2200" dirty="0" err="1" smtClean="0"/>
              <a:t>sánh</a:t>
            </a:r>
            <a:r>
              <a:rPr lang="en-US" altLang="en-US" sz="2200" dirty="0" smtClean="0"/>
              <a:t> </a:t>
            </a:r>
            <a:r>
              <a:rPr lang="en-US" altLang="en-US" sz="2200" dirty="0" err="1" smtClean="0"/>
              <a:t>CrudRepository</a:t>
            </a:r>
            <a:r>
              <a:rPr lang="en-US" altLang="en-US" sz="2200" dirty="0" smtClean="0"/>
              <a:t> </a:t>
            </a:r>
            <a:r>
              <a:rPr lang="en-US" altLang="en-US" sz="2200" dirty="0" err="1" smtClean="0"/>
              <a:t>và</a:t>
            </a:r>
            <a:r>
              <a:rPr lang="en-US" altLang="en-US" sz="2200" dirty="0" smtClean="0"/>
              <a:t> </a:t>
            </a:r>
            <a:r>
              <a:rPr lang="en-US" altLang="en-US" sz="2200" dirty="0" err="1" smtClean="0"/>
              <a:t>JpaRepository</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3571040286"/>
              </p:ext>
            </p:extLst>
          </p:nvPr>
        </p:nvGraphicFramePr>
        <p:xfrm>
          <a:off x="193575" y="1498488"/>
          <a:ext cx="8712200" cy="3154680"/>
        </p:xfrm>
        <a:graphic>
          <a:graphicData uri="http://schemas.openxmlformats.org/drawingml/2006/table">
            <a:tbl>
              <a:tblPr firstRow="1" firstCol="1" bandRow="1">
                <a:tableStyleId>{0660B408-B3CF-4A94-85FC-2B1E0A45F4A2}</a:tableStyleId>
              </a:tblPr>
              <a:tblGrid>
                <a:gridCol w="4356100"/>
                <a:gridCol w="4356100"/>
              </a:tblGrid>
              <a:tr h="459294">
                <a:tc>
                  <a:txBody>
                    <a:bodyPr/>
                    <a:lstStyle/>
                    <a:p>
                      <a:pPr algn="ctr">
                        <a:lnSpc>
                          <a:spcPct val="150000"/>
                        </a:lnSpc>
                        <a:spcBef>
                          <a:spcPts val="600"/>
                        </a:spcBef>
                        <a:spcAft>
                          <a:spcPts val="600"/>
                        </a:spcAft>
                      </a:pPr>
                      <a:r>
                        <a:rPr lang="en-US" sz="1800" b="1" i="0" u="none" strike="noStrike" cap="none" dirty="0" err="1">
                          <a:solidFill>
                            <a:schemeClr val="bg1"/>
                          </a:solidFill>
                          <a:latin typeface="Proxima Nova" panose="020B0604020202020204" charset="0"/>
                          <a:ea typeface="Times New Roman" panose="02020603050405020304" pitchFamily="18" charset="0"/>
                          <a:cs typeface="Arial"/>
                          <a:sym typeface="Arial"/>
                        </a:rPr>
                        <a:t>CrudRepository</a:t>
                      </a:r>
                      <a:endParaRPr lang="en-US" sz="1800" b="1" i="0" u="none" strike="noStrike" cap="none" dirty="0">
                        <a:solidFill>
                          <a:schemeClr val="bg1"/>
                        </a:solidFill>
                        <a:latin typeface="Proxima Nova" panose="020B0604020202020204" charset="0"/>
                        <a:ea typeface="Times New Roman" panose="02020603050405020304" pitchFamily="18" charset="0"/>
                        <a:cs typeface="Arial"/>
                        <a:sym typeface="Arial"/>
                      </a:endParaRPr>
                    </a:p>
                  </a:txBody>
                  <a:tcPr marL="114300" marR="114300" marT="114300" marB="114300" anchor="ctr"/>
                </a:tc>
                <a:tc>
                  <a:txBody>
                    <a:bodyPr/>
                    <a:lstStyle/>
                    <a:p>
                      <a:pPr algn="ctr">
                        <a:lnSpc>
                          <a:spcPct val="150000"/>
                        </a:lnSpc>
                        <a:spcBef>
                          <a:spcPts val="600"/>
                        </a:spcBef>
                        <a:spcAft>
                          <a:spcPts val="600"/>
                        </a:spcAft>
                      </a:pPr>
                      <a:r>
                        <a:rPr lang="en-US" sz="1800" b="1" i="0" u="none" strike="noStrike" cap="none" dirty="0" err="1">
                          <a:solidFill>
                            <a:schemeClr val="bg1"/>
                          </a:solidFill>
                          <a:latin typeface="Proxima Nova" panose="020B0604020202020204" charset="0"/>
                          <a:ea typeface="Times New Roman" panose="02020603050405020304" pitchFamily="18" charset="0"/>
                          <a:cs typeface="Arial"/>
                          <a:sym typeface="Arial"/>
                        </a:rPr>
                        <a:t>JpaRepository</a:t>
                      </a:r>
                      <a:endParaRPr lang="en-US" sz="1800" b="1" i="0" u="none" strike="noStrike" cap="none" dirty="0">
                        <a:solidFill>
                          <a:schemeClr val="bg1"/>
                        </a:solidFill>
                        <a:latin typeface="Proxima Nova" panose="020B0604020202020204" charset="0"/>
                        <a:ea typeface="Times New Roman" panose="02020603050405020304" pitchFamily="18" charset="0"/>
                        <a:cs typeface="Arial"/>
                        <a:sym typeface="Arial"/>
                      </a:endParaRPr>
                    </a:p>
                  </a:txBody>
                  <a:tcPr marL="114300" marR="114300" marT="114300" marB="114300" anchor="ctr"/>
                </a:tc>
              </a:tr>
              <a:tr h="836703">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Không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cung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cấp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bất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kỳ</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phương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nào</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để</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phân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trang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và</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sắp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xếp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Mở</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rộng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PagingAndSortingRepository</a:t>
                      </a:r>
                      <a:endPar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endParaRPr>
                    </a:p>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Cung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cấp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tất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cả</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các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phương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để</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thực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hiện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phân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trang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r>
              <a:tr h="500017">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Hoạt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động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như</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giao</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diện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đánh</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dấu</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Mở</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rộng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cả</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CrudRepository</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và</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PagingAndSortingRepository</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r>
            </a:tbl>
          </a:graphicData>
        </a:graphic>
      </p:graphicFrame>
    </p:spTree>
    <p:extLst>
      <p:ext uri="{BB962C8B-B14F-4D97-AF65-F5344CB8AC3E}">
        <p14:creationId xmlns:p14="http://schemas.microsoft.com/office/powerpoint/2010/main" val="4191282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08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So </a:t>
            </a:r>
            <a:r>
              <a:rPr lang="en-US" altLang="en-US" sz="2200" dirty="0" err="1" smtClean="0"/>
              <a:t>sánh</a:t>
            </a:r>
            <a:r>
              <a:rPr lang="en-US" altLang="en-US" sz="2200" dirty="0" smtClean="0"/>
              <a:t> </a:t>
            </a:r>
            <a:r>
              <a:rPr lang="en-US" altLang="en-US" sz="2200" dirty="0" err="1" smtClean="0"/>
              <a:t>CrudRepository</a:t>
            </a:r>
            <a:r>
              <a:rPr lang="en-US" altLang="en-US" sz="2200" dirty="0" smtClean="0"/>
              <a:t> </a:t>
            </a:r>
            <a:r>
              <a:rPr lang="en-US" altLang="en-US" sz="2200" dirty="0" err="1" smtClean="0"/>
              <a:t>và</a:t>
            </a:r>
            <a:r>
              <a:rPr lang="en-US" altLang="en-US" sz="2200" dirty="0" smtClean="0"/>
              <a:t> </a:t>
            </a:r>
            <a:r>
              <a:rPr lang="en-US" altLang="en-US" sz="2200" dirty="0" err="1" smtClean="0"/>
              <a:t>JpaRepository</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42144253"/>
              </p:ext>
            </p:extLst>
          </p:nvPr>
        </p:nvGraphicFramePr>
        <p:xfrm>
          <a:off x="203200" y="1267481"/>
          <a:ext cx="8777171" cy="3825240"/>
        </p:xfrm>
        <a:graphic>
          <a:graphicData uri="http://schemas.openxmlformats.org/drawingml/2006/table">
            <a:tbl>
              <a:tblPr firstRow="1" firstCol="1" bandRow="1">
                <a:tableStyleId>{0660B408-B3CF-4A94-85FC-2B1E0A45F4A2}</a:tableStyleId>
              </a:tblPr>
              <a:tblGrid>
                <a:gridCol w="4099293"/>
                <a:gridCol w="4677878"/>
              </a:tblGrid>
              <a:tr h="459294">
                <a:tc>
                  <a:txBody>
                    <a:bodyPr/>
                    <a:lstStyle/>
                    <a:p>
                      <a:pPr algn="ctr">
                        <a:lnSpc>
                          <a:spcPct val="150000"/>
                        </a:lnSpc>
                        <a:spcBef>
                          <a:spcPts val="600"/>
                        </a:spcBef>
                        <a:spcAft>
                          <a:spcPts val="600"/>
                        </a:spcAft>
                      </a:pPr>
                      <a:r>
                        <a:rPr lang="en-US" sz="1800" b="1" i="0" u="none" strike="noStrike" cap="none" dirty="0" err="1">
                          <a:solidFill>
                            <a:schemeClr val="bg1"/>
                          </a:solidFill>
                          <a:latin typeface="Proxima Nova" panose="020B0604020202020204" charset="0"/>
                          <a:ea typeface="Times New Roman" panose="02020603050405020304" pitchFamily="18" charset="0"/>
                          <a:cs typeface="Arial"/>
                          <a:sym typeface="Arial"/>
                        </a:rPr>
                        <a:t>CrudRepository</a:t>
                      </a:r>
                      <a:endParaRPr lang="en-US" sz="1800" b="1" i="0" u="none" strike="noStrike" cap="none" dirty="0">
                        <a:solidFill>
                          <a:schemeClr val="bg1"/>
                        </a:solidFill>
                        <a:latin typeface="Proxima Nova" panose="020B0604020202020204" charset="0"/>
                        <a:ea typeface="Times New Roman" panose="02020603050405020304" pitchFamily="18" charset="0"/>
                        <a:cs typeface="Arial"/>
                        <a:sym typeface="Arial"/>
                      </a:endParaRPr>
                    </a:p>
                  </a:txBody>
                  <a:tcPr marL="114300" marR="114300" marT="114300" marB="114300" anchor="ctr"/>
                </a:tc>
                <a:tc>
                  <a:txBody>
                    <a:bodyPr/>
                    <a:lstStyle/>
                    <a:p>
                      <a:pPr algn="ctr">
                        <a:lnSpc>
                          <a:spcPct val="150000"/>
                        </a:lnSpc>
                        <a:spcBef>
                          <a:spcPts val="600"/>
                        </a:spcBef>
                        <a:spcAft>
                          <a:spcPts val="600"/>
                        </a:spcAft>
                      </a:pPr>
                      <a:r>
                        <a:rPr lang="en-US" sz="1800" b="1" i="0" u="none" strike="noStrike" cap="none" dirty="0" err="1">
                          <a:solidFill>
                            <a:schemeClr val="bg1"/>
                          </a:solidFill>
                          <a:latin typeface="Proxima Nova" panose="020B0604020202020204" charset="0"/>
                          <a:ea typeface="Times New Roman" panose="02020603050405020304" pitchFamily="18" charset="0"/>
                          <a:cs typeface="Arial"/>
                          <a:sym typeface="Arial"/>
                        </a:rPr>
                        <a:t>JpaRepository</a:t>
                      </a:r>
                      <a:endParaRPr lang="en-US" sz="1800" b="1" i="0" u="none" strike="noStrike" cap="none" dirty="0">
                        <a:solidFill>
                          <a:schemeClr val="bg1"/>
                        </a:solidFill>
                        <a:latin typeface="Proxima Nova" panose="020B0604020202020204" charset="0"/>
                        <a:ea typeface="Times New Roman" panose="02020603050405020304" pitchFamily="18" charset="0"/>
                        <a:cs typeface="Arial"/>
                        <a:sym typeface="Arial"/>
                      </a:endParaRPr>
                    </a:p>
                  </a:txBody>
                  <a:tcPr marL="114300" marR="114300" marT="114300" marB="114300" anchor="ctr"/>
                </a:tc>
              </a:tr>
              <a:tr h="927012">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Chỉ</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cung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cấp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phương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CRUD. </a:t>
                      </a:r>
                    </a:p>
                  </a:txBody>
                  <a:tcPr marL="76200" marR="76200" marT="76200" marB="76200" anchor="ctr"/>
                </a:tc>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Cung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cấp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số</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phương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bổ</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sung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cùng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với</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phương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của</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PagingAndSortingRepository</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và</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CrudRepository</a:t>
                      </a:r>
                      <a:r>
                        <a:rPr lang="en-US" sz="1800" b="0" i="0" u="none" strike="noStrike" cap="none" dirty="0" smtClean="0">
                          <a:solidFill>
                            <a:srgbClr val="343A40"/>
                          </a:solidFill>
                          <a:latin typeface="Proxima Nova" panose="020B0604020202020204" charset="0"/>
                          <a:ea typeface="Times New Roman" panose="02020603050405020304" pitchFamily="18" charset="0"/>
                          <a:cs typeface="Arial"/>
                          <a:sym typeface="Arial"/>
                        </a:rPr>
                        <a:t>.</a:t>
                      </a:r>
                      <a:endPar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endParaRPr>
                    </a:p>
                  </a:txBody>
                  <a:tcPr marL="76200" marR="76200" marT="76200" marB="76200" anchor="ctr"/>
                </a:tc>
              </a:tr>
              <a:tr h="728155">
                <a:tc>
                  <a:txBody>
                    <a:bodyPr/>
                    <a:lstStyle/>
                    <a:p>
                      <a:pPr algn="l">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Sử</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dụng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không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cần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các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năng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được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cung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cấp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bởi</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JpaRepository</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và</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PagingAndSortingRepository</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c>
                  <a:txBody>
                    <a:bodyPr/>
                    <a:lstStyle/>
                    <a:p>
                      <a:pPr>
                        <a:lnSpc>
                          <a:spcPct val="150000"/>
                        </a:lnSpc>
                        <a:spcBef>
                          <a:spcPts val="600"/>
                        </a:spcBef>
                        <a:spcAft>
                          <a:spcPts val="60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Sử</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dụng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muốn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triển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khai</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chức</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năng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phân</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trang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và</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sắp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xếp</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trong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ứng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Arial"/>
                          <a:sym typeface="Arial"/>
                        </a:rPr>
                        <a:t>dụng</a:t>
                      </a:r>
                      <a:r>
                        <a:rPr lang="en-US" sz="1800" b="0" i="0" u="none" strike="noStrike" cap="none" dirty="0">
                          <a:solidFill>
                            <a:srgbClr val="343A40"/>
                          </a:solidFill>
                          <a:latin typeface="Proxima Nova" panose="020B0604020202020204" charset="0"/>
                          <a:ea typeface="Times New Roman" panose="02020603050405020304" pitchFamily="18" charset="0"/>
                          <a:cs typeface="Arial"/>
                          <a:sym typeface="Arial"/>
                        </a:rPr>
                        <a:t>.</a:t>
                      </a:r>
                    </a:p>
                  </a:txBody>
                  <a:tcPr marL="76200" marR="76200" marT="76200" marB="76200" anchor="ctr"/>
                </a:tc>
              </a:tr>
            </a:tbl>
          </a:graphicData>
        </a:graphic>
      </p:graphicFrame>
    </p:spTree>
    <p:extLst>
      <p:ext uri="{BB962C8B-B14F-4D97-AF65-F5344CB8AC3E}">
        <p14:creationId xmlns:p14="http://schemas.microsoft.com/office/powerpoint/2010/main" val="2931671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7800" y="1245683"/>
            <a:ext cx="8483600" cy="471732"/>
          </a:xfrm>
          <a:prstGeom prst="rect">
            <a:avLst/>
          </a:prstGeom>
        </p:spPr>
        <p:txBody>
          <a:bodyPr wrap="square">
            <a:spAutoFit/>
          </a:bodyPr>
          <a:lstStyle/>
          <a:p>
            <a:pPr algn="just">
              <a:lnSpc>
                <a:spcPct val="150000"/>
              </a:lnSpc>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3" name="Rectangle 2"/>
          <p:cNvSpPr/>
          <p:nvPr/>
        </p:nvSpPr>
        <p:spPr>
          <a:xfrm>
            <a:off x="317634" y="1924011"/>
            <a:ext cx="8489482" cy="335989"/>
          </a:xfrm>
          <a:prstGeom prst="rect">
            <a:avLst/>
          </a:prstGeom>
          <a:ln>
            <a:solidFill>
              <a:srgbClr val="FF0000"/>
            </a:solidFill>
          </a:ln>
        </p:spPr>
        <p:txBody>
          <a:bodyPr wrap="square">
            <a:spAutoFit/>
          </a:bodyPr>
          <a:lstStyle/>
          <a:p>
            <a:pPr algn="just">
              <a:lnSpc>
                <a:spcPts val="1875"/>
              </a:lnSpc>
              <a:spcAft>
                <a:spcPts val="600"/>
              </a:spcAft>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interface</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US" sz="1600" dirty="0" smtClean="0">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latin typeface="Courier New" panose="02070309020205020404" pitchFamily="49" charset="0"/>
                <a:ea typeface="Times New Roman" panose="02020603050405020304" pitchFamily="18" charset="0"/>
                <a:cs typeface="Courier New" panose="02070309020205020404" pitchFamily="49" charset="0"/>
              </a:rPr>
              <a:t>CrudRepository_Name</a:t>
            </a:r>
            <a:r>
              <a:rPr lang="en-US" sz="1600" dirty="0" smtClean="0">
                <a:latin typeface="Courier New" panose="02070309020205020404" pitchFamily="49" charset="0"/>
                <a:ea typeface="Times New Roman" panose="02020603050405020304" pitchFamily="18" charset="0"/>
                <a:cs typeface="Courier New" panose="02070309020205020404" pitchFamily="49" charset="0"/>
              </a:rPr>
              <a:t>&gt;</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extends</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US" sz="1600" dirty="0" err="1" smtClean="0">
                <a:latin typeface="Courier New" panose="02070309020205020404" pitchFamily="49" charset="0"/>
                <a:ea typeface="Times New Roman" panose="02020603050405020304" pitchFamily="18" charset="0"/>
                <a:cs typeface="Courier New" panose="02070309020205020404" pitchFamily="49" charset="0"/>
              </a:rPr>
              <a:t>CrudRepository</a:t>
            </a:r>
            <a:r>
              <a:rPr lang="en-US" sz="1600" dirty="0" smtClean="0">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latin typeface="Courier New" panose="02070309020205020404" pitchFamily="49" charset="0"/>
                <a:ea typeface="Times New Roman" panose="02020603050405020304" pitchFamily="18" charset="0"/>
                <a:cs typeface="Courier New" panose="02070309020205020404" pitchFamily="49" charset="0"/>
              </a:rPr>
              <a:t>T,ID</a:t>
            </a:r>
            <a:r>
              <a:rPr lang="en-US" sz="1600" dirty="0" smtClean="0">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7" name="Rectangle 6"/>
          <p:cNvSpPr/>
          <p:nvPr/>
        </p:nvSpPr>
        <p:spPr>
          <a:xfrm>
            <a:off x="194733" y="2464474"/>
            <a:ext cx="8001000" cy="1243417"/>
          </a:xfrm>
          <a:prstGeom prst="rect">
            <a:avLst/>
          </a:prstGeom>
        </p:spPr>
        <p:txBody>
          <a:bodyPr wrap="square">
            <a:spAutoFit/>
          </a:bodyPr>
          <a:lstStyle/>
          <a:p>
            <a:pPr algn="just">
              <a:lnSpc>
                <a:spcPct val="120000"/>
              </a:lnSpc>
              <a:spcBef>
                <a:spcPts val="300"/>
              </a:spcBef>
              <a:spcAft>
                <a:spcPts val="300"/>
              </a:spcAft>
            </a:pPr>
            <a:r>
              <a:rPr lang="en-US" sz="1800" dirty="0" err="1">
                <a:solidFill>
                  <a:srgbClr val="343A40"/>
                </a:solidFill>
                <a:latin typeface="Proxima Nova" panose="020B0604020202020204" charset="0"/>
                <a:ea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đó</a:t>
            </a:r>
            <a:r>
              <a:rPr lang="en-US" sz="1800" dirty="0">
                <a:solidFill>
                  <a:srgbClr val="343A40"/>
                </a:solidFill>
                <a:latin typeface="Proxima Nova" panose="020B0604020202020204" charset="0"/>
                <a:ea typeface="Times New Roman" panose="02020603050405020304" pitchFamily="18" charset="0"/>
              </a:rPr>
              <a:t>, </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kiểu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rPr>
              <a:t> repository </a:t>
            </a:r>
            <a:r>
              <a:rPr lang="en-US" sz="1800" dirty="0" err="1">
                <a:solidFill>
                  <a:srgbClr val="343A40"/>
                </a:solidFill>
                <a:latin typeface="Proxima Nova" panose="020B0604020202020204" charset="0"/>
                <a:ea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lý</a:t>
            </a:r>
            <a:r>
              <a:rPr lang="en-US" sz="1800" dirty="0">
                <a:solidFill>
                  <a:srgbClr val="343A40"/>
                </a:solidFill>
                <a:latin typeface="Proxima Nova" panose="020B0604020202020204" charset="0"/>
                <a:ea typeface="Times New Roman" panose="02020603050405020304" pitchFamily="18" charset="0"/>
              </a:rPr>
              <a:t>.</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ID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kiểu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id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rPr>
              <a:t> repository </a:t>
            </a:r>
            <a:r>
              <a:rPr lang="en-US" sz="1800" dirty="0" err="1">
                <a:solidFill>
                  <a:srgbClr val="343A40"/>
                </a:solidFill>
                <a:latin typeface="Proxima Nova" panose="020B0604020202020204" charset="0"/>
                <a:ea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lý</a:t>
            </a:r>
            <a:endParaRPr lang="en-US" sz="1800" dirty="0">
              <a:solidFill>
                <a:srgbClr val="343A40"/>
              </a:solidFill>
              <a:latin typeface="Proxima Nova" panose="020B0604020202020204" charset="0"/>
              <a:ea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78546" y="3914723"/>
            <a:ext cx="8049748" cy="743054"/>
          </a:xfrm>
          <a:prstGeom prst="rect">
            <a:avLst/>
          </a:prstGeom>
          <a:ln>
            <a:solidFill>
              <a:srgbClr val="FF0000"/>
            </a:solidFill>
          </a:ln>
        </p:spPr>
      </p:pic>
      <p:sp>
        <p:nvSpPr>
          <p:cNvPr id="8"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CrudRepository</a:t>
            </a:r>
            <a:endParaRPr lang="en-US" altLang="en-US" sz="2200" dirty="0"/>
          </a:p>
        </p:txBody>
      </p:sp>
    </p:spTree>
    <p:extLst>
      <p:ext uri="{BB962C8B-B14F-4D97-AF65-F5344CB8AC3E}">
        <p14:creationId xmlns:p14="http://schemas.microsoft.com/office/powerpoint/2010/main" val="1156164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Giao</a:t>
            </a:r>
            <a:r>
              <a:rPr lang="en-US" altLang="en-US" sz="2200" dirty="0" smtClean="0"/>
              <a:t> </a:t>
            </a:r>
            <a:r>
              <a:rPr lang="en-US" altLang="en-US" sz="2200" dirty="0" err="1" smtClean="0"/>
              <a:t>diện</a:t>
            </a:r>
            <a:r>
              <a:rPr lang="en-US" altLang="en-US" sz="2200" dirty="0" smtClean="0"/>
              <a:t> </a:t>
            </a:r>
            <a:r>
              <a:rPr lang="en-US" altLang="en-US" sz="2200" dirty="0" err="1" smtClean="0"/>
              <a:t>CrudRepository</a:t>
            </a:r>
            <a:endParaRPr lang="en-US" altLang="en-US" sz="2200" dirty="0"/>
          </a:p>
        </p:txBody>
      </p:sp>
      <p:sp>
        <p:nvSpPr>
          <p:cNvPr id="10" name="Rectangle 9"/>
          <p:cNvSpPr/>
          <p:nvPr/>
        </p:nvSpPr>
        <p:spPr>
          <a:xfrm>
            <a:off x="304800" y="1252160"/>
            <a:ext cx="8694420" cy="3748719"/>
          </a:xfrm>
          <a:prstGeom prst="rect">
            <a:avLst/>
          </a:prstGeom>
        </p:spPr>
        <p:txBody>
          <a:bodyPr wrap="square">
            <a:spAutoFit/>
          </a:bodyPr>
          <a:lstStyle/>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CrudRepository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kế</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thừa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Repository </a:t>
            </a:r>
            <a:r>
              <a:rPr lang="en-US" sz="1800" dirty="0" err="1">
                <a:solidFill>
                  <a:srgbClr val="343A40"/>
                </a:solidFill>
                <a:latin typeface="Proxima Nova" panose="020B0604020202020204" charset="0"/>
                <a:ea typeface="Times New Roman" panose="02020603050405020304" pitchFamily="18" charset="0"/>
              </a:rPr>
              <a:t>cơ</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tất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CRUD </a:t>
            </a:r>
            <a:r>
              <a:rPr lang="en-US" sz="1800" dirty="0" err="1">
                <a:solidFill>
                  <a:srgbClr val="343A40"/>
                </a:solidFill>
                <a:latin typeface="Proxima Nova" panose="020B0604020202020204" charset="0"/>
                <a:ea typeface="Times New Roman" panose="02020603050405020304" pitchFamily="18" charset="0"/>
              </a:rPr>
              <a:t>cơ</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a:t>
            </a:r>
          </a:p>
          <a:p>
            <a:pPr marL="342900" lvl="0" indent="-342900">
              <a:lnSpc>
                <a:spcPct val="120000"/>
              </a:lnSpc>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rPr>
              <a:t>save</a:t>
            </a:r>
          </a:p>
          <a:p>
            <a:pPr marL="342900" lvl="0" indent="-342900">
              <a:lnSpc>
                <a:spcPct val="120000"/>
              </a:lnSpc>
              <a:buSzPts val="1000"/>
              <a:buFont typeface="Symbol" panose="05050102010706020507" pitchFamily="18" charset="2"/>
              <a:buChar char=""/>
              <a:tabLst>
                <a:tab pos="457200" algn="l"/>
              </a:tabLst>
            </a:pPr>
            <a:r>
              <a:rPr lang="en-US" sz="1800" dirty="0" err="1">
                <a:solidFill>
                  <a:srgbClr val="343A40"/>
                </a:solidFill>
                <a:latin typeface="Proxima Nova" panose="020B0604020202020204" charset="0"/>
                <a:ea typeface="Times New Roman" panose="02020603050405020304" pitchFamily="18" charset="0"/>
              </a:rPr>
              <a:t>saveAll</a:t>
            </a:r>
            <a:endParaRPr lang="en-US" sz="1800" dirty="0">
              <a:solidFill>
                <a:srgbClr val="343A40"/>
              </a:solidFill>
              <a:latin typeface="Proxima Nova" panose="020B0604020202020204" charset="0"/>
              <a:ea typeface="Times New Roman" panose="02020603050405020304" pitchFamily="18" charset="0"/>
            </a:endParaRPr>
          </a:p>
          <a:p>
            <a:pPr marL="342900" lvl="0" indent="-342900">
              <a:lnSpc>
                <a:spcPct val="120000"/>
              </a:lnSpc>
              <a:buSzPts val="1000"/>
              <a:buFont typeface="Symbol" panose="05050102010706020507" pitchFamily="18" charset="2"/>
              <a:buChar char=""/>
              <a:tabLst>
                <a:tab pos="457200" algn="l"/>
              </a:tabLst>
            </a:pPr>
            <a:r>
              <a:rPr lang="en-US" sz="1800" dirty="0" err="1">
                <a:solidFill>
                  <a:srgbClr val="343A40"/>
                </a:solidFill>
                <a:latin typeface="Proxima Nova" panose="020B0604020202020204" charset="0"/>
                <a:ea typeface="Times New Roman" panose="02020603050405020304" pitchFamily="18" charset="0"/>
              </a:rPr>
              <a:t>findById</a:t>
            </a:r>
            <a:endParaRPr lang="en-US" sz="1800" dirty="0">
              <a:solidFill>
                <a:srgbClr val="343A40"/>
              </a:solidFill>
              <a:latin typeface="Proxima Nova" panose="020B0604020202020204" charset="0"/>
              <a:ea typeface="Times New Roman" panose="02020603050405020304" pitchFamily="18" charset="0"/>
            </a:endParaRPr>
          </a:p>
          <a:p>
            <a:pPr marL="342900" lvl="0" indent="-342900">
              <a:lnSpc>
                <a:spcPct val="120000"/>
              </a:lnSpc>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rPr>
              <a:t>existsById</a:t>
            </a:r>
          </a:p>
          <a:p>
            <a:pPr marL="342900" lvl="0" indent="-342900">
              <a:lnSpc>
                <a:spcPct val="120000"/>
              </a:lnSpc>
              <a:buSzPts val="1000"/>
              <a:buFont typeface="Symbol" panose="05050102010706020507" pitchFamily="18" charset="2"/>
              <a:buChar char=""/>
              <a:tabLst>
                <a:tab pos="457200" algn="l"/>
              </a:tabLst>
            </a:pPr>
            <a:r>
              <a:rPr lang="en-US" sz="1800" dirty="0" err="1">
                <a:solidFill>
                  <a:srgbClr val="343A40"/>
                </a:solidFill>
                <a:latin typeface="Proxima Nova" panose="020B0604020202020204" charset="0"/>
                <a:ea typeface="Times New Roman" panose="02020603050405020304" pitchFamily="18" charset="0"/>
              </a:rPr>
              <a:t>findAll</a:t>
            </a:r>
            <a:endParaRPr lang="en-US" sz="1800" dirty="0">
              <a:solidFill>
                <a:srgbClr val="343A40"/>
              </a:solidFill>
              <a:latin typeface="Proxima Nova" panose="020B0604020202020204" charset="0"/>
              <a:ea typeface="Times New Roman" panose="02020603050405020304" pitchFamily="18" charset="0"/>
            </a:endParaRPr>
          </a:p>
          <a:p>
            <a:pPr marL="342900" lvl="0" indent="-342900">
              <a:lnSpc>
                <a:spcPct val="120000"/>
              </a:lnSpc>
              <a:buSzPts val="1000"/>
              <a:buFont typeface="Symbol" panose="05050102010706020507" pitchFamily="18" charset="2"/>
              <a:buChar char=""/>
              <a:tabLst>
                <a:tab pos="457200" algn="l"/>
              </a:tabLst>
            </a:pPr>
            <a:r>
              <a:rPr lang="en-US" sz="1800" dirty="0" err="1">
                <a:solidFill>
                  <a:srgbClr val="343A40"/>
                </a:solidFill>
                <a:latin typeface="Proxima Nova" panose="020B0604020202020204" charset="0"/>
                <a:ea typeface="Times New Roman" panose="02020603050405020304" pitchFamily="18" charset="0"/>
              </a:rPr>
              <a:t>findAllById</a:t>
            </a:r>
            <a:endParaRPr lang="en-US" sz="1800" dirty="0">
              <a:solidFill>
                <a:srgbClr val="343A40"/>
              </a:solidFill>
              <a:latin typeface="Proxima Nova" panose="020B0604020202020204" charset="0"/>
              <a:ea typeface="Times New Roman" panose="02020603050405020304" pitchFamily="18" charset="0"/>
            </a:endParaRPr>
          </a:p>
          <a:p>
            <a:pPr marL="342900" lvl="0" indent="-342900">
              <a:lnSpc>
                <a:spcPct val="120000"/>
              </a:lnSpc>
              <a:buSzPts val="1000"/>
              <a:buFont typeface="Symbol" panose="05050102010706020507" pitchFamily="18" charset="2"/>
              <a:buChar char=""/>
              <a:tabLst>
                <a:tab pos="457200" algn="l"/>
              </a:tabLst>
            </a:pPr>
            <a:r>
              <a:rPr lang="en-US" sz="1800" dirty="0" err="1">
                <a:solidFill>
                  <a:srgbClr val="343A40"/>
                </a:solidFill>
                <a:latin typeface="Proxima Nova" panose="020B0604020202020204" charset="0"/>
                <a:ea typeface="Times New Roman" panose="02020603050405020304" pitchFamily="18" charset="0"/>
              </a:rPr>
              <a:t>deleteById</a:t>
            </a:r>
            <a:endParaRPr lang="en-US" sz="1800" dirty="0">
              <a:solidFill>
                <a:srgbClr val="343A40"/>
              </a:solidFill>
              <a:latin typeface="Proxima Nova" panose="020B0604020202020204" charset="0"/>
              <a:ea typeface="Times New Roman" panose="02020603050405020304" pitchFamily="18" charset="0"/>
            </a:endParaRPr>
          </a:p>
          <a:p>
            <a:pPr marL="342900" lvl="0" indent="-342900">
              <a:lnSpc>
                <a:spcPct val="120000"/>
              </a:lnSpc>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rPr>
              <a:t>delete</a:t>
            </a:r>
          </a:p>
          <a:p>
            <a:pPr marL="342900" lvl="0" indent="-342900">
              <a:lnSpc>
                <a:spcPct val="120000"/>
              </a:lnSpc>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rPr>
              <a:t>deleteAll</a:t>
            </a:r>
          </a:p>
        </p:txBody>
      </p:sp>
    </p:spTree>
    <p:extLst>
      <p:ext uri="{BB962C8B-B14F-4D97-AF65-F5344CB8AC3E}">
        <p14:creationId xmlns:p14="http://schemas.microsoft.com/office/powerpoint/2010/main" val="37691415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CRUD </a:t>
            </a:r>
            <a:r>
              <a:rPr lang="en-US" dirty="0" err="1" smtClean="0"/>
              <a:t>Lưu</a:t>
            </a:r>
            <a:r>
              <a:rPr lang="en-US" dirty="0" smtClean="0"/>
              <a:t> (Save)</a:t>
            </a:r>
            <a:endParaRPr lang="en-US" dirty="0"/>
          </a:p>
        </p:txBody>
      </p:sp>
    </p:spTree>
    <p:extLst>
      <p:ext uri="{BB962C8B-B14F-4D97-AF65-F5344CB8AC3E}">
        <p14:creationId xmlns:p14="http://schemas.microsoft.com/office/powerpoint/2010/main" val="2147398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L</a:t>
            </a:r>
            <a:r>
              <a:rPr lang="en-US" altLang="en-US" sz="2200" dirty="0" err="1" smtClean="0"/>
              <a:t>ƯU</a:t>
            </a:r>
            <a:r>
              <a:rPr lang="en-US" altLang="en-US" sz="2200" dirty="0" smtClean="0"/>
              <a:t> CÁC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220980" y="210560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Trả về tất cả các thực thể đã lưu.</a:t>
            </a:r>
            <a:r>
              <a:rPr lang="en-US" sz="1800" dirty="0">
                <a:solidFill>
                  <a:srgbClr val="343A40"/>
                </a:solidFill>
                <a:latin typeface="Proxima Nova" panose="020B0604020202020204" charset="0"/>
                <a:ea typeface="Times New Roman" panose="02020603050405020304" pitchFamily="18" charset="0"/>
              </a:rPr>
              <a:t> </a:t>
            </a:r>
          </a:p>
        </p:txBody>
      </p:sp>
      <p:sp>
        <p:nvSpPr>
          <p:cNvPr id="6" name="Rectangle 5"/>
          <p:cNvSpPr/>
          <p:nvPr/>
        </p:nvSpPr>
        <p:spPr>
          <a:xfrm>
            <a:off x="251460" y="266186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3" name="Rectangle 2"/>
          <p:cNvSpPr/>
          <p:nvPr/>
        </p:nvSpPr>
        <p:spPr>
          <a:xfrm>
            <a:off x="1154262" y="1597841"/>
            <a:ext cx="7220246" cy="338554"/>
          </a:xfrm>
          <a:prstGeom prst="rect">
            <a:avLst/>
          </a:prstGeom>
          <a:ln>
            <a:solidFill>
              <a:srgbClr val="FF0000"/>
            </a:solidFill>
          </a:ln>
        </p:spPr>
        <p:txBody>
          <a:bodyPr wrap="none">
            <a:spAutoFit/>
          </a:bodyPr>
          <a:lstStyle/>
          <a:p>
            <a:pPr>
              <a:spcBef>
                <a:spcPts val="900"/>
              </a:spcBef>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&lt;S extends T&gt; Iterable&lt;S&gt;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saveAll</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(Iterable&lt;S&gt; entities);</a:t>
            </a:r>
            <a:r>
              <a:rPr lang="en-US" sz="1600" b="1"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 </a:t>
            </a:r>
            <a:endParaRPr lang="en-US" sz="1600" b="1" dirty="0">
              <a:solidFill>
                <a:schemeClr val="bg2">
                  <a:lumMod val="50000"/>
                </a:schemeClr>
              </a:solidFill>
              <a:effectLst/>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9" name="Picture 8"/>
          <p:cNvPicPr>
            <a:picLocks noChangeAspect="1"/>
          </p:cNvPicPr>
          <p:nvPr/>
        </p:nvPicPr>
        <p:blipFill rotWithShape="1">
          <a:blip r:embed="rId2"/>
          <a:srcRect b="29195"/>
          <a:stretch/>
        </p:blipFill>
        <p:spPr>
          <a:xfrm>
            <a:off x="1899864" y="2810509"/>
            <a:ext cx="4999643" cy="2012951"/>
          </a:xfrm>
          <a:prstGeom prst="rect">
            <a:avLst/>
          </a:prstGeom>
          <a:ln>
            <a:solidFill>
              <a:srgbClr val="FF0000"/>
            </a:solidFill>
          </a:ln>
        </p:spPr>
      </p:pic>
    </p:spTree>
    <p:extLst>
      <p:ext uri="{BB962C8B-B14F-4D97-AF65-F5344CB8AC3E}">
        <p14:creationId xmlns:p14="http://schemas.microsoft.com/office/powerpoint/2010/main" val="2743672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Lưu</a:t>
            </a:r>
            <a:r>
              <a:rPr lang="en-US" altLang="en-US" sz="2200" dirty="0" smtClean="0"/>
              <a:t> </a:t>
            </a:r>
            <a:r>
              <a:rPr lang="en-US" altLang="en-US" sz="2200" dirty="0" err="1" smtClean="0"/>
              <a:t>một</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52400" y="211322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Lưu thực thể được truyền vào. </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83726" y="2644927"/>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3" name="Rectangle 2"/>
          <p:cNvSpPr/>
          <p:nvPr/>
        </p:nvSpPr>
        <p:spPr>
          <a:xfrm>
            <a:off x="1382862" y="1563975"/>
            <a:ext cx="4011034" cy="338554"/>
          </a:xfrm>
          <a:prstGeom prst="rect">
            <a:avLst/>
          </a:prstGeom>
          <a:ln>
            <a:solidFill>
              <a:srgbClr val="FF0000"/>
            </a:solidFill>
          </a:ln>
        </p:spPr>
        <p:txBody>
          <a:bodyPr wrap="none">
            <a:spAutoFit/>
          </a:bodyPr>
          <a:lstStyle/>
          <a:p>
            <a:pPr>
              <a:spcBef>
                <a:spcPts val="900"/>
              </a:spcBef>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&lt;S extends T&gt; S save(S entity);</a:t>
            </a:r>
            <a:endParaRPr lang="en-US" sz="1600" b="1" dirty="0">
              <a:solidFill>
                <a:schemeClr val="bg2">
                  <a:lumMod val="50000"/>
                </a:schemeClr>
              </a:solidFill>
              <a:effectLst/>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629442" y="3131748"/>
            <a:ext cx="5115632" cy="1287852"/>
          </a:xfrm>
          <a:prstGeom prst="rect">
            <a:avLst/>
          </a:prstGeom>
          <a:ln>
            <a:solidFill>
              <a:srgbClr val="FF0000"/>
            </a:solidFill>
          </a:ln>
        </p:spPr>
      </p:pic>
    </p:spTree>
    <p:extLst>
      <p:ext uri="{BB962C8B-B14F-4D97-AF65-F5344CB8AC3E}">
        <p14:creationId xmlns:p14="http://schemas.microsoft.com/office/powerpoint/2010/main" val="849865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CRUD </a:t>
            </a:r>
            <a:r>
              <a:rPr lang="en-US" dirty="0" err="1" smtClean="0"/>
              <a:t>Tìm</a:t>
            </a:r>
            <a:r>
              <a:rPr lang="en-US" dirty="0" smtClean="0"/>
              <a:t> </a:t>
            </a:r>
            <a:r>
              <a:rPr lang="en-US" dirty="0" err="1" smtClean="0"/>
              <a:t>kiếm</a:t>
            </a:r>
            <a:endParaRPr lang="en-US" dirty="0"/>
          </a:p>
        </p:txBody>
      </p:sp>
    </p:spTree>
    <p:extLst>
      <p:ext uri="{BB962C8B-B14F-4D97-AF65-F5344CB8AC3E}">
        <p14:creationId xmlns:p14="http://schemas.microsoft.com/office/powerpoint/2010/main" val="2148550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đếm</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220980" y="210560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Đếm </a:t>
            </a:r>
            <a:r>
              <a:rPr lang="en-US" sz="1800" dirty="0" err="1">
                <a:solidFill>
                  <a:srgbClr val="343A40"/>
                </a:solidFill>
                <a:latin typeface="Proxima Nova" panose="020B0604020202020204" charset="0"/>
                <a:ea typeface="Times New Roman" panose="02020603050405020304" pitchFamily="18" charset="0"/>
              </a:rPr>
              <a:t>tất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p>
        </p:txBody>
      </p:sp>
      <p:sp>
        <p:nvSpPr>
          <p:cNvPr id="6" name="Rectangle 5"/>
          <p:cNvSpPr/>
          <p:nvPr/>
        </p:nvSpPr>
        <p:spPr>
          <a:xfrm>
            <a:off x="251460" y="266186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3" name="Rectangle 2"/>
          <p:cNvSpPr/>
          <p:nvPr/>
        </p:nvSpPr>
        <p:spPr>
          <a:xfrm>
            <a:off x="1382862" y="1563975"/>
            <a:ext cx="2114681" cy="369332"/>
          </a:xfrm>
          <a:prstGeom prst="rect">
            <a:avLst/>
          </a:prstGeom>
          <a:ln>
            <a:solidFill>
              <a:srgbClr val="FF0000"/>
            </a:solidFill>
          </a:ln>
        </p:spPr>
        <p:txBody>
          <a:bodyPr wrap="none">
            <a:spAutoFit/>
          </a:bodyPr>
          <a:lstStyle/>
          <a:p>
            <a:pPr>
              <a:spcBef>
                <a:spcPts val="900"/>
              </a:spcBef>
            </a:pPr>
            <a:r>
              <a:rPr lang="en-US" sz="18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long</a:t>
            </a:r>
            <a:r>
              <a:rPr lang="en-US" sz="1800" b="1" dirty="0" smtClean="0">
                <a:solidFill>
                  <a:srgbClr val="222222"/>
                </a:solidFill>
                <a:latin typeface="Courier New" panose="02070309020205020404" pitchFamily="49" charset="0"/>
                <a:ea typeface="Times New Roman" panose="02020603050405020304" pitchFamily="18" charset="0"/>
                <a:cs typeface="Courier New" panose="02070309020205020404" pitchFamily="49" charset="0"/>
              </a:rPr>
              <a:t> </a:t>
            </a:r>
            <a:r>
              <a:rPr lang="en-US" sz="1800" b="1" dirty="0">
                <a:solidFill>
                  <a:srgbClr val="222222"/>
                </a:solidFill>
                <a:latin typeface="Courier New" panose="02070309020205020404" pitchFamily="49" charset="0"/>
                <a:ea typeface="Times New Roman" panose="02020603050405020304" pitchFamily="18" charset="0"/>
                <a:cs typeface="Courier New" panose="02070309020205020404" pitchFamily="49" charset="0"/>
              </a:rPr>
              <a:t>count()  </a:t>
            </a:r>
            <a:endParaRPr lang="en-US" sz="1800" b="1" dirty="0">
              <a:effectLst/>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2151325" y="2612389"/>
            <a:ext cx="4356156" cy="2477030"/>
          </a:xfrm>
          <a:prstGeom prst="rect">
            <a:avLst/>
          </a:prstGeom>
          <a:ln>
            <a:solidFill>
              <a:srgbClr val="FF0000"/>
            </a:solidFill>
          </a:ln>
        </p:spPr>
      </p:pic>
    </p:spTree>
    <p:extLst>
      <p:ext uri="{BB962C8B-B14F-4D97-AF65-F5344CB8AC3E}">
        <p14:creationId xmlns:p14="http://schemas.microsoft.com/office/powerpoint/2010/main" val="1145757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181358" y="1166511"/>
            <a:ext cx="8657841" cy="3839829"/>
          </a:xfrm>
          <a:prstGeom prst="rect">
            <a:avLst/>
          </a:prstGeom>
        </p:spPr>
        <p:txBody>
          <a:bodyPr spcFirstLastPara="1" wrap="square" lIns="91425" tIns="91425" rIns="91425" bIns="91425" anchor="t" anchorCtr="0">
            <a:noAutofit/>
          </a:bodyPr>
          <a:lstStyle/>
          <a:p>
            <a:pPr>
              <a:spcBef>
                <a:spcPts val="600"/>
              </a:spcBef>
              <a:spcAft>
                <a:spcPts val="600"/>
              </a:spcAft>
            </a:pPr>
            <a:r>
              <a:rPr lang="en-US" dirty="0" smtClean="0">
                <a:solidFill>
                  <a:schemeClr val="bg2">
                    <a:lumMod val="50000"/>
                  </a:schemeClr>
                </a:solidFill>
              </a:rPr>
              <a:t>Hiểu </a:t>
            </a:r>
            <a:r>
              <a:rPr lang="en-US" dirty="0" err="1" smtClean="0">
                <a:solidFill>
                  <a:schemeClr val="bg2">
                    <a:lumMod val="50000"/>
                  </a:schemeClr>
                </a:solidFill>
              </a:rPr>
              <a:t>về</a:t>
            </a:r>
            <a:r>
              <a:rPr lang="en-US" dirty="0" smtClean="0">
                <a:solidFill>
                  <a:schemeClr val="bg2">
                    <a:lumMod val="50000"/>
                  </a:schemeClr>
                </a:solidFill>
              </a:rPr>
              <a:t> CRUD</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cách </a:t>
            </a:r>
            <a:r>
              <a:rPr lang="en-US" dirty="0" err="1" smtClean="0">
                <a:solidFill>
                  <a:schemeClr val="bg2">
                    <a:lumMod val="50000"/>
                  </a:schemeClr>
                </a:solidFill>
              </a:rPr>
              <a:t>thực</a:t>
            </a:r>
            <a:r>
              <a:rPr lang="en-US" dirty="0" smtClean="0">
                <a:solidFill>
                  <a:schemeClr val="bg2">
                    <a:lumMod val="50000"/>
                  </a:schemeClr>
                </a:solidFill>
              </a:rPr>
              <a:t> </a:t>
            </a:r>
            <a:r>
              <a:rPr lang="en-US" dirty="0" err="1" smtClean="0">
                <a:solidFill>
                  <a:schemeClr val="bg2">
                    <a:lumMod val="50000"/>
                  </a:schemeClr>
                </a:solidFill>
              </a:rPr>
              <a:t>hiện</a:t>
            </a:r>
            <a:r>
              <a:rPr lang="en-US" dirty="0" smtClean="0">
                <a:solidFill>
                  <a:schemeClr val="bg2">
                    <a:lumMod val="50000"/>
                  </a:schemeClr>
                </a:solidFill>
              </a:rPr>
              <a:t> truy </a:t>
            </a:r>
            <a:r>
              <a:rPr lang="en-US" dirty="0" err="1" smtClean="0">
                <a:solidFill>
                  <a:schemeClr val="bg2">
                    <a:lumMod val="50000"/>
                  </a:schemeClr>
                </a:solidFill>
              </a:rPr>
              <a:t>vấn</a:t>
            </a:r>
            <a:r>
              <a:rPr lang="en-US" dirty="0" smtClean="0">
                <a:solidFill>
                  <a:schemeClr val="bg2">
                    <a:lumMod val="50000"/>
                  </a:schemeClr>
                </a:solidFill>
              </a:rPr>
              <a:t> </a:t>
            </a:r>
            <a:r>
              <a:rPr lang="en-US" dirty="0" err="1" smtClean="0">
                <a:solidFill>
                  <a:schemeClr val="bg2">
                    <a:lumMod val="50000"/>
                  </a:schemeClr>
                </a:solidFill>
              </a:rPr>
              <a:t>cơ</a:t>
            </a:r>
            <a:r>
              <a:rPr lang="en-US" dirty="0" smtClean="0">
                <a:solidFill>
                  <a:schemeClr val="bg2">
                    <a:lumMod val="50000"/>
                  </a:schemeClr>
                </a:solidFill>
              </a:rPr>
              <a:t> </a:t>
            </a:r>
            <a:r>
              <a:rPr lang="en-US" dirty="0" err="1" smtClean="0">
                <a:solidFill>
                  <a:schemeClr val="bg2">
                    <a:lumMod val="50000"/>
                  </a:schemeClr>
                </a:solidFill>
              </a:rPr>
              <a:t>sở</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endParaRPr lang="vi-VN" dirty="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cách </a:t>
            </a:r>
            <a:r>
              <a:rPr lang="en-US" dirty="0" err="1" smtClean="0">
                <a:solidFill>
                  <a:schemeClr val="bg2">
                    <a:lumMod val="50000"/>
                  </a:schemeClr>
                </a:solidFill>
              </a:rPr>
              <a:t>cập</a:t>
            </a:r>
            <a:r>
              <a:rPr lang="en-US" dirty="0" smtClean="0">
                <a:solidFill>
                  <a:schemeClr val="bg2">
                    <a:lumMod val="50000"/>
                  </a:schemeClr>
                </a:solidFill>
              </a:rPr>
              <a:t> </a:t>
            </a:r>
            <a:r>
              <a:rPr lang="en-US" dirty="0" err="1" smtClean="0">
                <a:solidFill>
                  <a:schemeClr val="bg2">
                    <a:lumMod val="50000"/>
                  </a:schemeClr>
                </a:solidFill>
              </a:rPr>
              <a:t>nhật</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endParaRPr lang="vi-VN" dirty="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cách </a:t>
            </a:r>
            <a:r>
              <a:rPr lang="en-US" dirty="0" err="1" smtClean="0">
                <a:solidFill>
                  <a:schemeClr val="bg2">
                    <a:lumMod val="50000"/>
                  </a:schemeClr>
                </a:solidFill>
              </a:rPr>
              <a:t>xóa</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endParaRPr lang="vi-VN" dirty="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cách </a:t>
            </a:r>
            <a:r>
              <a:rPr lang="en-US" dirty="0" err="1" smtClean="0">
                <a:solidFill>
                  <a:schemeClr val="bg2">
                    <a:lumMod val="50000"/>
                  </a:schemeClr>
                </a:solidFill>
              </a:rPr>
              <a:t>thêm</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endParaRPr lang="en-US" dirty="0" smtClean="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cách </a:t>
            </a:r>
            <a:r>
              <a:rPr lang="en-US" dirty="0" err="1" smtClean="0">
                <a:solidFill>
                  <a:schemeClr val="bg2">
                    <a:lumMod val="50000"/>
                  </a:schemeClr>
                </a:solidFill>
              </a:rPr>
              <a:t>xử</a:t>
            </a:r>
            <a:r>
              <a:rPr lang="en-US" dirty="0" smtClean="0">
                <a:solidFill>
                  <a:schemeClr val="bg2">
                    <a:lumMod val="50000"/>
                  </a:schemeClr>
                </a:solidFill>
              </a:rPr>
              <a:t> </a:t>
            </a:r>
            <a:r>
              <a:rPr lang="en-US" dirty="0" err="1" smtClean="0">
                <a:solidFill>
                  <a:schemeClr val="bg2">
                    <a:lumMod val="50000"/>
                  </a:schemeClr>
                </a:solidFill>
              </a:rPr>
              <a:t>lý</a:t>
            </a:r>
            <a:r>
              <a:rPr lang="en-US" dirty="0" smtClean="0">
                <a:solidFill>
                  <a:schemeClr val="bg2">
                    <a:lumMod val="50000"/>
                  </a:schemeClr>
                </a:solidFill>
              </a:rPr>
              <a:t> validation</a:t>
            </a:r>
          </a:p>
          <a:p>
            <a:pPr>
              <a:spcBef>
                <a:spcPts val="600"/>
              </a:spcBef>
              <a:spcAft>
                <a:spcPts val="600"/>
              </a:spcAft>
            </a:pPr>
            <a:r>
              <a:rPr lang="en-US" smtClean="0">
                <a:solidFill>
                  <a:schemeClr val="bg2">
                    <a:lumMod val="50000"/>
                  </a:schemeClr>
                </a:solidFill>
              </a:rPr>
              <a:t>Biết</a:t>
            </a:r>
            <a:r>
              <a:rPr lang="en-US" dirty="0" smtClean="0">
                <a:solidFill>
                  <a:schemeClr val="bg2">
                    <a:lumMod val="50000"/>
                  </a:schemeClr>
                </a:solidFill>
              </a:rPr>
              <a:t> </a:t>
            </a:r>
            <a:r>
              <a:rPr lang="en-US" dirty="0" smtClean="0">
                <a:solidFill>
                  <a:schemeClr val="bg2">
                    <a:lumMod val="50000"/>
                  </a:schemeClr>
                </a:solidFill>
              </a:rPr>
              <a:t>cách </a:t>
            </a:r>
            <a:r>
              <a:rPr lang="en-US" dirty="0" err="1" smtClean="0">
                <a:solidFill>
                  <a:schemeClr val="bg2">
                    <a:lumMod val="50000"/>
                  </a:schemeClr>
                </a:solidFill>
              </a:rPr>
              <a:t>xử</a:t>
            </a:r>
            <a:r>
              <a:rPr lang="en-US" dirty="0" smtClean="0">
                <a:solidFill>
                  <a:schemeClr val="bg2">
                    <a:lumMod val="50000"/>
                  </a:schemeClr>
                </a:solidFill>
              </a:rPr>
              <a:t> </a:t>
            </a:r>
            <a:r>
              <a:rPr lang="en-US" dirty="0" err="1">
                <a:solidFill>
                  <a:schemeClr val="bg2">
                    <a:lumMod val="50000"/>
                  </a:schemeClr>
                </a:solidFill>
              </a:rPr>
              <a:t>lý</a:t>
            </a:r>
            <a:r>
              <a:rPr lang="en-US" dirty="0">
                <a:solidFill>
                  <a:schemeClr val="bg2">
                    <a:lumMod val="50000"/>
                  </a:schemeClr>
                </a:solidFill>
              </a:rPr>
              <a:t> upload </a:t>
            </a:r>
            <a:r>
              <a:rPr lang="en-US" dirty="0" err="1">
                <a:solidFill>
                  <a:schemeClr val="bg2">
                    <a:lumMod val="50000"/>
                  </a:schemeClr>
                </a:solidFill>
              </a:rPr>
              <a:t>và</a:t>
            </a:r>
            <a:r>
              <a:rPr lang="en-US" dirty="0">
                <a:solidFill>
                  <a:schemeClr val="bg2">
                    <a:lumMod val="50000"/>
                  </a:schemeClr>
                </a:solidFill>
              </a:rPr>
              <a:t> download file </a:t>
            </a:r>
          </a:p>
          <a:p>
            <a:pPr>
              <a:spcBef>
                <a:spcPts val="600"/>
              </a:spcBef>
              <a:spcAft>
                <a:spcPts val="600"/>
              </a:spcAft>
            </a:pPr>
            <a:endParaRPr lang="en-US" dirty="0" smtClean="0">
              <a:solidFill>
                <a:schemeClr val="bg2">
                  <a:lumMod val="50000"/>
                </a:schemeClr>
              </a:solidFill>
            </a:endParaRPr>
          </a:p>
          <a:p>
            <a:pPr>
              <a:spcBef>
                <a:spcPts val="600"/>
              </a:spcBef>
              <a:spcAft>
                <a:spcPts val="600"/>
              </a:spcAft>
            </a:pPr>
            <a:endParaRPr lang="en-US" dirty="0" smtClean="0">
              <a:solidFill>
                <a:schemeClr val="bg2">
                  <a:lumMod val="50000"/>
                </a:schemeClr>
              </a:solidFill>
            </a:endParaRPr>
          </a:p>
          <a:p>
            <a:pPr>
              <a:spcBef>
                <a:spcPts val="600"/>
              </a:spcBef>
              <a:spcAft>
                <a:spcPts val="600"/>
              </a:spcAft>
            </a:pPr>
            <a:endParaRPr lang="vi-VN" dirty="0">
              <a:solidFill>
                <a:schemeClr val="bg2">
                  <a:lumMod val="50000"/>
                </a:schemeClr>
              </a:solidFill>
            </a:endParaRP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extLst>
      <p:ext uri="{BB962C8B-B14F-4D97-AF65-F5344CB8AC3E}">
        <p14:creationId xmlns:p14="http://schemas.microsoft.com/office/powerpoint/2010/main" val="1765922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tìm</a:t>
            </a:r>
            <a:r>
              <a:rPr lang="en-US" altLang="en-US" sz="2200" dirty="0" smtClean="0"/>
              <a:t> </a:t>
            </a:r>
            <a:r>
              <a:rPr lang="en-US" altLang="en-US" sz="2200" dirty="0" err="1" smtClean="0"/>
              <a:t>kiếm</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8696"/>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Tìm thực thể khóa chính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id</a:t>
            </a:r>
            <a:r>
              <a:rPr lang="vi-VN" sz="1800" dirty="0">
                <a:solidFill>
                  <a:srgbClr val="343A40"/>
                </a:solidFill>
                <a:latin typeface="Proxima Nova" panose="020B0604020202020204" charset="0"/>
                <a:ea typeface="Times New Roman" panose="02020603050405020304" pitchFamily="18" charset="0"/>
              </a:rPr>
              <a:t> đã cho có tồn tại trong cơ sở dữ liệu hay không. </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44780" y="25932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3270447"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boolean</a:t>
            </a:r>
            <a:r>
              <a:rPr lang="en-US" sz="1600" dirty="0">
                <a:solidFill>
                  <a:srgbClr val="353833"/>
                </a:solidFill>
                <a:latin typeface="Courier New" panose="02070309020205020404" pitchFamily="49" charset="0"/>
                <a:ea typeface="Times New Roman" panose="02020603050405020304" pitchFamily="18" charset="0"/>
                <a:cs typeface="Courier New" panose="02070309020205020404" pitchFamily="49" charset="0"/>
              </a:rPr>
              <a:t> </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existsById(ID id)</a:t>
            </a:r>
          </a:p>
        </p:txBody>
      </p:sp>
      <p:pic>
        <p:nvPicPr>
          <p:cNvPr id="11" name="Picture 10"/>
          <p:cNvPicPr>
            <a:picLocks noChangeAspect="1"/>
          </p:cNvPicPr>
          <p:nvPr/>
        </p:nvPicPr>
        <p:blipFill>
          <a:blip r:embed="rId2"/>
          <a:stretch>
            <a:fillRect/>
          </a:stretch>
        </p:blipFill>
        <p:spPr>
          <a:xfrm>
            <a:off x="223798" y="3175401"/>
            <a:ext cx="8639956" cy="1751541"/>
          </a:xfrm>
          <a:prstGeom prst="rect">
            <a:avLst/>
          </a:prstGeom>
          <a:ln>
            <a:solidFill>
              <a:srgbClr val="FF0000"/>
            </a:solidFill>
          </a:ln>
        </p:spPr>
      </p:pic>
    </p:spTree>
    <p:extLst>
      <p:ext uri="{BB962C8B-B14F-4D97-AF65-F5344CB8AC3E}">
        <p14:creationId xmlns:p14="http://schemas.microsoft.com/office/powerpoint/2010/main" val="3567109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tìm</a:t>
            </a:r>
            <a:r>
              <a:rPr lang="en-US" altLang="en-US" sz="2200" dirty="0" smtClean="0"/>
              <a:t> </a:t>
            </a:r>
            <a:r>
              <a:rPr lang="en-US" altLang="en-US" sz="2200" dirty="0" err="1" smtClean="0"/>
              <a:t>kiếm</a:t>
            </a:r>
            <a:endParaRPr lang="en-US" altLang="en-US" sz="2200" dirty="0"/>
          </a:p>
        </p:txBody>
      </p:sp>
      <p:sp>
        <p:nvSpPr>
          <p:cNvPr id="10" name="Rectangle 9"/>
          <p:cNvSpPr/>
          <p:nvPr/>
        </p:nvSpPr>
        <p:spPr>
          <a:xfrm>
            <a:off x="190500" y="12623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975139"/>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Tìm một kiểu thực thể hoặc đối tượng bằng khóa chính. Phương thức findById trả về thể hiện tùy chọn của thực thể, tức là nếu có thì trả về thực thể hoặc nếu không thì trả về empty().</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8120" y="29742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3517310"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Optional&lt;T&gt;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findById</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(ID id)</a:t>
            </a:r>
          </a:p>
        </p:txBody>
      </p:sp>
      <p:pic>
        <p:nvPicPr>
          <p:cNvPr id="2" name="Picture 1"/>
          <p:cNvPicPr>
            <a:picLocks noChangeAspect="1"/>
          </p:cNvPicPr>
          <p:nvPr/>
        </p:nvPicPr>
        <p:blipFill>
          <a:blip r:embed="rId2"/>
          <a:stretch>
            <a:fillRect/>
          </a:stretch>
        </p:blipFill>
        <p:spPr>
          <a:xfrm>
            <a:off x="1121408" y="3153509"/>
            <a:ext cx="6536692" cy="1814989"/>
          </a:xfrm>
          <a:prstGeom prst="rect">
            <a:avLst/>
          </a:prstGeom>
          <a:ln>
            <a:solidFill>
              <a:srgbClr val="FF0000"/>
            </a:solidFill>
          </a:ln>
        </p:spPr>
      </p:pic>
    </p:spTree>
    <p:extLst>
      <p:ext uri="{BB962C8B-B14F-4D97-AF65-F5344CB8AC3E}">
        <p14:creationId xmlns:p14="http://schemas.microsoft.com/office/powerpoint/2010/main" val="320860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tìm</a:t>
            </a:r>
            <a:r>
              <a:rPr lang="en-US" altLang="en-US" sz="2200" dirty="0" smtClean="0"/>
              <a:t> </a:t>
            </a:r>
            <a:r>
              <a:rPr lang="en-US" altLang="en-US" sz="2200" dirty="0" err="1" smtClean="0"/>
              <a:t>kiếm</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Trả về tất cả các thực thể của kiểu đã cho.</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2776722" cy="355803"/>
          </a:xfrm>
          <a:prstGeom prst="rect">
            <a:avLst/>
          </a:prstGeom>
        </p:spPr>
        <p:txBody>
          <a:bodyPr wrap="none">
            <a:spAutoFit/>
          </a:bodyPr>
          <a:lstStyle/>
          <a:p>
            <a:pPr fontAlgn="t">
              <a:lnSpc>
                <a:spcPct val="107000"/>
              </a:lnSpc>
            </a:pPr>
            <a:r>
              <a:rPr lang="en-US" sz="1600" b="1" dirty="0" err="1">
                <a:solidFill>
                  <a:srgbClr val="006699"/>
                </a:solidFill>
                <a:latin typeface="Courier New" panose="02070309020205020404" pitchFamily="49" charset="0"/>
                <a:ea typeface="Times New Roman" panose="02020603050405020304" pitchFamily="18" charset="0"/>
                <a:cs typeface="Courier New" panose="02070309020205020404" pitchFamily="49" charset="0"/>
              </a:rPr>
              <a:t>Iterable</a:t>
            </a: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&lt;T&gt;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findAll</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a:t>
            </a:r>
          </a:p>
        </p:txBody>
      </p:sp>
      <p:pic>
        <p:nvPicPr>
          <p:cNvPr id="7" name="Picture 6"/>
          <p:cNvPicPr>
            <a:picLocks noChangeAspect="1"/>
          </p:cNvPicPr>
          <p:nvPr/>
        </p:nvPicPr>
        <p:blipFill>
          <a:blip r:embed="rId2"/>
          <a:stretch>
            <a:fillRect/>
          </a:stretch>
        </p:blipFill>
        <p:spPr>
          <a:xfrm>
            <a:off x="1499732" y="2756265"/>
            <a:ext cx="5335408" cy="2173108"/>
          </a:xfrm>
          <a:prstGeom prst="rect">
            <a:avLst/>
          </a:prstGeom>
          <a:ln>
            <a:solidFill>
              <a:srgbClr val="FF0000"/>
            </a:solidFill>
          </a:ln>
        </p:spPr>
      </p:pic>
    </p:spTree>
    <p:extLst>
      <p:ext uri="{BB962C8B-B14F-4D97-AF65-F5344CB8AC3E}">
        <p14:creationId xmlns:p14="http://schemas.microsoft.com/office/powerpoint/2010/main" val="2240908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tìm</a:t>
            </a:r>
            <a:r>
              <a:rPr lang="en-US" altLang="en-US" sz="2200" dirty="0" smtClean="0"/>
              <a:t> </a:t>
            </a:r>
            <a:r>
              <a:rPr lang="en-US" altLang="en-US" sz="2200" dirty="0" err="1" smtClean="0"/>
              <a:t>kiếm</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Trả về tất cả các thực thể của kiểu đã cho.</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2776722" cy="355803"/>
          </a:xfrm>
          <a:prstGeom prst="rect">
            <a:avLst/>
          </a:prstGeom>
        </p:spPr>
        <p:txBody>
          <a:bodyPr wrap="none">
            <a:spAutoFit/>
          </a:bodyPr>
          <a:lstStyle/>
          <a:p>
            <a:pPr fontAlgn="t">
              <a:lnSpc>
                <a:spcPct val="107000"/>
              </a:lnSpc>
            </a:pPr>
            <a:r>
              <a:rPr lang="en-US" sz="1600" b="1" dirty="0" err="1">
                <a:solidFill>
                  <a:srgbClr val="006699"/>
                </a:solidFill>
                <a:latin typeface="Courier New" panose="02070309020205020404" pitchFamily="49" charset="0"/>
                <a:ea typeface="Times New Roman" panose="02020603050405020304" pitchFamily="18" charset="0"/>
                <a:cs typeface="Courier New" panose="02070309020205020404" pitchFamily="49" charset="0"/>
              </a:rPr>
              <a:t>Iterable</a:t>
            </a: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&lt;T&gt;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findAll</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1425428" y="2740142"/>
            <a:ext cx="5676412" cy="2338779"/>
          </a:xfrm>
          <a:prstGeom prst="rect">
            <a:avLst/>
          </a:prstGeom>
          <a:ln>
            <a:solidFill>
              <a:srgbClr val="FF0000"/>
            </a:solidFill>
          </a:ln>
        </p:spPr>
      </p:pic>
    </p:spTree>
    <p:extLst>
      <p:ext uri="{BB962C8B-B14F-4D97-AF65-F5344CB8AC3E}">
        <p14:creationId xmlns:p14="http://schemas.microsoft.com/office/powerpoint/2010/main" val="3967879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a:t>
            </a:r>
            <a:r>
              <a:rPr lang="en-US" altLang="en-US" sz="2200" dirty="0" err="1" smtClean="0"/>
              <a:t>tìm</a:t>
            </a:r>
            <a:r>
              <a:rPr lang="en-US" altLang="en-US" sz="2200" dirty="0" smtClean="0"/>
              <a:t> </a:t>
            </a:r>
            <a:r>
              <a:rPr lang="en-US" altLang="en-US" sz="2200" dirty="0" err="1" smtClean="0"/>
              <a:t>kiếm</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Trả về tất cả các phiên bản của kiểu dữ liệu có ID đã cho</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5245347"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Iterable&lt;T&gt;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findAllById</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(Iterable&lt;ID&gt; ids</a:t>
            </a:r>
            <a:r>
              <a:rPr lang="en-US" sz="1600" b="1"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846020" y="2959169"/>
            <a:ext cx="7414060" cy="2071479"/>
          </a:xfrm>
          <a:prstGeom prst="rect">
            <a:avLst/>
          </a:prstGeom>
          <a:ln>
            <a:solidFill>
              <a:srgbClr val="FF0000"/>
            </a:solidFill>
          </a:ln>
        </p:spPr>
      </p:pic>
    </p:spTree>
    <p:extLst>
      <p:ext uri="{BB962C8B-B14F-4D97-AF65-F5344CB8AC3E}">
        <p14:creationId xmlns:p14="http://schemas.microsoft.com/office/powerpoint/2010/main" val="1415974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CRUD </a:t>
            </a:r>
            <a:r>
              <a:rPr lang="en-US" dirty="0" err="1"/>
              <a:t>Cập</a:t>
            </a:r>
            <a:r>
              <a:rPr lang="en-US" dirty="0"/>
              <a:t> </a:t>
            </a:r>
            <a:r>
              <a:rPr lang="en-US" dirty="0" err="1"/>
              <a:t>nhật</a:t>
            </a:r>
            <a:r>
              <a:rPr lang="en-US" dirty="0"/>
              <a:t> (Update</a:t>
            </a:r>
            <a:r>
              <a:rPr lang="en-US" dirty="0" smtClean="0"/>
              <a:t>)</a:t>
            </a:r>
            <a:endParaRPr lang="en-US" dirty="0"/>
          </a:p>
        </p:txBody>
      </p:sp>
    </p:spTree>
    <p:extLst>
      <p:ext uri="{BB962C8B-B14F-4D97-AF65-F5344CB8AC3E}">
        <p14:creationId xmlns:p14="http://schemas.microsoft.com/office/powerpoint/2010/main" val="3686609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Cập</a:t>
            </a:r>
            <a:r>
              <a:rPr lang="en-US" altLang="en-US" sz="2200" dirty="0" smtClean="0"/>
              <a:t> </a:t>
            </a:r>
            <a:r>
              <a:rPr lang="en-US" altLang="en-US" sz="2200" dirty="0" err="1" smtClean="0"/>
              <a:t>nhật</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5" name="Rectangle 4"/>
          <p:cNvSpPr/>
          <p:nvPr/>
        </p:nvSpPr>
        <p:spPr>
          <a:xfrm>
            <a:off x="129540" y="1275020"/>
            <a:ext cx="8793480" cy="1257267"/>
          </a:xfrm>
          <a:prstGeom prst="rect">
            <a:avLst/>
          </a:prstGeom>
        </p:spPr>
        <p:txBody>
          <a:bodyPr wrap="square">
            <a:spAutoFit/>
          </a:bodyPr>
          <a:lstStyle/>
          <a:p>
            <a:pPr algn="just">
              <a:lnSpc>
                <a:spcPct val="107000"/>
              </a:lnSpc>
              <a:spcAft>
                <a:spcPts val="1125"/>
              </a:spcAft>
            </a:pPr>
            <a:r>
              <a:rPr lang="vi-VN" sz="1800" dirty="0">
                <a:solidFill>
                  <a:srgbClr val="343A40"/>
                </a:solidFill>
                <a:latin typeface="Proxima Nova" panose="020B0604020202020204" charset="0"/>
                <a:ea typeface="Times New Roman" panose="02020603050405020304" pitchFamily="18" charset="0"/>
              </a:rPr>
              <a:t>Cập nhật một thực thể là quá trình gồm hai bước.</a:t>
            </a:r>
          </a:p>
          <a:p>
            <a:pPr algn="just">
              <a:lnSpc>
                <a:spcPct val="107000"/>
              </a:lnSpc>
              <a:spcAft>
                <a:spcPts val="1125"/>
              </a:spcAft>
            </a:pPr>
            <a:r>
              <a:rPr lang="vi-VN" sz="1800" dirty="0">
                <a:solidFill>
                  <a:srgbClr val="343A40"/>
                </a:solidFill>
                <a:latin typeface="Proxima Nova" panose="020B0604020202020204" charset="0"/>
                <a:ea typeface="Times New Roman" panose="02020603050405020304" pitchFamily="18" charset="0"/>
              </a:rPr>
              <a:t>a. Lấy thực thể</a:t>
            </a:r>
          </a:p>
          <a:p>
            <a:pPr algn="just">
              <a:lnSpc>
                <a:spcPct val="107000"/>
              </a:lnSpc>
              <a:spcAft>
                <a:spcPts val="1125"/>
              </a:spcAft>
            </a:pPr>
            <a:r>
              <a:rPr lang="vi-VN" sz="1800" dirty="0">
                <a:solidFill>
                  <a:srgbClr val="343A40"/>
                </a:solidFill>
                <a:latin typeface="Proxima Nova" panose="020B0604020202020204" charset="0"/>
                <a:ea typeface="Times New Roman" panose="02020603050405020304" pitchFamily="18" charset="0"/>
              </a:rPr>
              <a:t>b. Cập nhật các trường cụ thể của thực thể bằng cách sử dụng phương thức save()</a:t>
            </a:r>
          </a:p>
        </p:txBody>
      </p:sp>
      <p:sp>
        <p:nvSpPr>
          <p:cNvPr id="6" name="Rectangle 5"/>
          <p:cNvSpPr/>
          <p:nvPr/>
        </p:nvSpPr>
        <p:spPr>
          <a:xfrm>
            <a:off x="144780" y="252470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pic>
        <p:nvPicPr>
          <p:cNvPr id="3" name="Picture 2"/>
          <p:cNvPicPr>
            <a:picLocks noChangeAspect="1"/>
          </p:cNvPicPr>
          <p:nvPr/>
        </p:nvPicPr>
        <p:blipFill>
          <a:blip r:embed="rId2"/>
          <a:stretch>
            <a:fillRect/>
          </a:stretch>
        </p:blipFill>
        <p:spPr>
          <a:xfrm>
            <a:off x="1524657" y="3006334"/>
            <a:ext cx="5546703" cy="1702826"/>
          </a:xfrm>
          <a:prstGeom prst="rect">
            <a:avLst/>
          </a:prstGeom>
          <a:ln>
            <a:solidFill>
              <a:srgbClr val="FF0000"/>
            </a:solidFill>
          </a:ln>
        </p:spPr>
      </p:pic>
    </p:spTree>
    <p:extLst>
      <p:ext uri="{BB962C8B-B14F-4D97-AF65-F5344CB8AC3E}">
        <p14:creationId xmlns:p14="http://schemas.microsoft.com/office/powerpoint/2010/main" val="376654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CRUD </a:t>
            </a:r>
            <a:r>
              <a:rPr lang="en-US" dirty="0" err="1" smtClean="0"/>
              <a:t>Xóa</a:t>
            </a:r>
            <a:r>
              <a:rPr lang="en-US" dirty="0" smtClean="0"/>
              <a:t> </a:t>
            </a:r>
            <a:r>
              <a:rPr lang="en-US" dirty="0"/>
              <a:t>(Delete)</a:t>
            </a:r>
          </a:p>
        </p:txBody>
      </p:sp>
    </p:spTree>
    <p:extLst>
      <p:ext uri="{BB962C8B-B14F-4D97-AF65-F5344CB8AC3E}">
        <p14:creationId xmlns:p14="http://schemas.microsoft.com/office/powerpoint/2010/main" val="4006057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Xóa</a:t>
            </a:r>
            <a:r>
              <a:rPr lang="en-US" altLang="en-US" sz="2200" dirty="0" smtClean="0"/>
              <a:t> </a:t>
            </a:r>
            <a:r>
              <a:rPr lang="en-US" altLang="en-US" sz="2200" dirty="0" err="1" smtClean="0"/>
              <a:t>một</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Xóa thực thể theo id</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2900153"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void </a:t>
            </a:r>
            <a:r>
              <a:rPr lang="en-US" sz="1600" b="1" dirty="0" err="1">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deleteById</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(ID id</a:t>
            </a: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791347" y="2882210"/>
            <a:ext cx="4638867" cy="828730"/>
          </a:xfrm>
          <a:prstGeom prst="rect">
            <a:avLst/>
          </a:prstGeom>
          <a:ln>
            <a:solidFill>
              <a:srgbClr val="FF0000"/>
            </a:solidFill>
          </a:ln>
        </p:spPr>
      </p:pic>
    </p:spTree>
    <p:extLst>
      <p:ext uri="{BB962C8B-B14F-4D97-AF65-F5344CB8AC3E}">
        <p14:creationId xmlns:p14="http://schemas.microsoft.com/office/powerpoint/2010/main" val="1399747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Xóa</a:t>
            </a:r>
            <a:r>
              <a:rPr lang="en-US" altLang="en-US" sz="2200" dirty="0" smtClean="0"/>
              <a:t> </a:t>
            </a:r>
            <a:r>
              <a:rPr lang="en-US" altLang="en-US" sz="2200" dirty="0" err="1" smtClean="0"/>
              <a:t>một</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67640" y="20903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Xóa thực thể </a:t>
            </a:r>
            <a:r>
              <a:rPr lang="en-US" sz="1800" dirty="0" err="1">
                <a:solidFill>
                  <a:srgbClr val="343A40"/>
                </a:solidFill>
                <a:latin typeface="Proxima Nova" panose="020B0604020202020204" charset="0"/>
                <a:ea typeface="Times New Roman" panose="02020603050405020304" pitchFamily="18" charset="0"/>
              </a:rPr>
              <a:t>cụ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2776722"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void </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delete(T entity)</a:t>
            </a:r>
          </a:p>
        </p:txBody>
      </p:sp>
      <p:pic>
        <p:nvPicPr>
          <p:cNvPr id="7" name="Picture 6"/>
          <p:cNvPicPr>
            <a:picLocks noChangeAspect="1"/>
          </p:cNvPicPr>
          <p:nvPr/>
        </p:nvPicPr>
        <p:blipFill>
          <a:blip r:embed="rId2"/>
          <a:stretch>
            <a:fillRect/>
          </a:stretch>
        </p:blipFill>
        <p:spPr>
          <a:xfrm>
            <a:off x="1937991" y="3004130"/>
            <a:ext cx="4963218" cy="781159"/>
          </a:xfrm>
          <a:prstGeom prst="rect">
            <a:avLst/>
          </a:prstGeom>
          <a:ln>
            <a:solidFill>
              <a:srgbClr val="FF0000"/>
            </a:solidFill>
          </a:ln>
        </p:spPr>
      </p:pic>
    </p:spTree>
    <p:extLst>
      <p:ext uri="{BB962C8B-B14F-4D97-AF65-F5344CB8AC3E}">
        <p14:creationId xmlns:p14="http://schemas.microsoft.com/office/powerpoint/2010/main" val="1147591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a:t>Giới </a:t>
            </a:r>
            <a:r>
              <a:rPr lang="en-US" dirty="0" err="1"/>
              <a:t>thiệu</a:t>
            </a:r>
            <a:r>
              <a:rPr lang="en-US" dirty="0"/>
              <a:t> CRUD</a:t>
            </a:r>
            <a:endParaRPr lang="vi-VN" dirty="0"/>
          </a:p>
        </p:txBody>
      </p:sp>
    </p:spTree>
    <p:extLst>
      <p:ext uri="{BB962C8B-B14F-4D97-AF65-F5344CB8AC3E}">
        <p14:creationId xmlns:p14="http://schemas.microsoft.com/office/powerpoint/2010/main" val="3398912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Xóa</a:t>
            </a:r>
            <a:r>
              <a:rPr lang="en-US" altLang="en-US" sz="2200" dirty="0" smtClean="0"/>
              <a:t> </a:t>
            </a:r>
            <a:r>
              <a:rPr lang="en-US" altLang="en-US" sz="2200" dirty="0" err="1" smtClean="0"/>
              <a:t>tất</a:t>
            </a:r>
            <a:r>
              <a:rPr lang="en-US" altLang="en-US" sz="2200" dirty="0" smtClean="0"/>
              <a:t> </a:t>
            </a:r>
            <a:r>
              <a:rPr lang="en-US" altLang="en-US" sz="2200" dirty="0" err="1" smtClean="0"/>
              <a:t>cả</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Xóa tất cả các thực thể</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2159566"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void </a:t>
            </a:r>
            <a:r>
              <a:rPr lang="en-US" sz="1600" b="1"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deleteAll()</a:t>
            </a:r>
            <a:endPar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2302891" y="2960317"/>
            <a:ext cx="3639058" cy="762106"/>
          </a:xfrm>
          <a:prstGeom prst="rect">
            <a:avLst/>
          </a:prstGeom>
          <a:ln>
            <a:solidFill>
              <a:srgbClr val="FF0000"/>
            </a:solidFill>
          </a:ln>
        </p:spPr>
      </p:pic>
    </p:spTree>
    <p:extLst>
      <p:ext uri="{BB962C8B-B14F-4D97-AF65-F5344CB8AC3E}">
        <p14:creationId xmlns:p14="http://schemas.microsoft.com/office/powerpoint/2010/main" val="4068184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Xóa</a:t>
            </a:r>
            <a:r>
              <a:rPr lang="en-US" altLang="en-US" sz="2200" dirty="0" smtClean="0"/>
              <a:t> </a:t>
            </a:r>
            <a:r>
              <a:rPr lang="en-US" altLang="en-US" sz="2200" dirty="0" err="1" smtClean="0"/>
              <a:t>tất</a:t>
            </a:r>
            <a:r>
              <a:rPr lang="en-US" altLang="en-US" sz="2200" dirty="0" smtClean="0"/>
              <a:t> </a:t>
            </a:r>
            <a:r>
              <a:rPr lang="en-US" altLang="en-US" sz="2200" dirty="0" err="1" smtClean="0"/>
              <a:t>cả</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Xóa </a:t>
            </a:r>
            <a:r>
              <a:rPr lang="en-US" sz="1800" dirty="0" err="1">
                <a:solidFill>
                  <a:srgbClr val="343A40"/>
                </a:solidFill>
                <a:latin typeface="Proxima Nova" panose="020B0604020202020204" charset="0"/>
                <a:ea typeface="Times New Roman" panose="02020603050405020304" pitchFamily="18" charset="0"/>
              </a:rPr>
              <a:t>danh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sách</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các thực thể</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5862502"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void </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deleteAll(Iterable&lt;? extends T&gt; entities)</a:t>
            </a:r>
          </a:p>
        </p:txBody>
      </p:sp>
      <p:pic>
        <p:nvPicPr>
          <p:cNvPr id="2" name="Picture 1"/>
          <p:cNvPicPr>
            <a:picLocks noChangeAspect="1"/>
          </p:cNvPicPr>
          <p:nvPr/>
        </p:nvPicPr>
        <p:blipFill>
          <a:blip r:embed="rId2"/>
          <a:stretch>
            <a:fillRect/>
          </a:stretch>
        </p:blipFill>
        <p:spPr>
          <a:xfrm>
            <a:off x="2302891" y="2960317"/>
            <a:ext cx="3639058" cy="762106"/>
          </a:xfrm>
          <a:prstGeom prst="rect">
            <a:avLst/>
          </a:prstGeom>
          <a:ln>
            <a:solidFill>
              <a:srgbClr val="FF0000"/>
            </a:solidFill>
          </a:ln>
        </p:spPr>
      </p:pic>
    </p:spTree>
    <p:extLst>
      <p:ext uri="{BB962C8B-B14F-4D97-AF65-F5344CB8AC3E}">
        <p14:creationId xmlns:p14="http://schemas.microsoft.com/office/powerpoint/2010/main" val="2683379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Xóa</a:t>
            </a:r>
            <a:r>
              <a:rPr lang="en-US" altLang="en-US" sz="2200" dirty="0" smtClean="0"/>
              <a:t> </a:t>
            </a:r>
            <a:r>
              <a:rPr lang="en-US" altLang="en-US" sz="2200" dirty="0" err="1" smtClean="0"/>
              <a:t>tất</a:t>
            </a:r>
            <a:r>
              <a:rPr lang="en-US" altLang="en-US" sz="2200" dirty="0" smtClean="0"/>
              <a:t> </a:t>
            </a:r>
            <a:r>
              <a:rPr lang="en-US" altLang="en-US" sz="2200" dirty="0" err="1" smtClean="0"/>
              <a:t>cả</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10" name="Rectangle 9"/>
          <p:cNvSpPr/>
          <p:nvPr/>
        </p:nvSpPr>
        <p:spPr>
          <a:xfrm>
            <a:off x="190500" y="1236920"/>
            <a:ext cx="8511540" cy="382412"/>
          </a:xfrm>
          <a:prstGeom prst="rect">
            <a:avLst/>
          </a:prstGeom>
        </p:spPr>
        <p:txBody>
          <a:bodyPr wrap="square">
            <a:spAutoFit/>
          </a:bodyPr>
          <a:lstStyle/>
          <a:p>
            <a:pPr algn="just">
              <a:lnSpc>
                <a:spcPct val="107000"/>
              </a:lnSpc>
              <a:spcAft>
                <a:spcPts val="1125"/>
              </a:spcAft>
            </a:pP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endParaRPr lang="en-US" sz="1800" dirty="0">
              <a:solidFill>
                <a:srgbClr val="343A40"/>
              </a:solidFill>
              <a:latin typeface="Proxima Nova" panose="020B0604020202020204" charset="0"/>
              <a:ea typeface="Times New Roman" panose="02020603050405020304" pitchFamily="18" charset="0"/>
            </a:endParaRPr>
          </a:p>
        </p:txBody>
      </p:sp>
      <p:sp>
        <p:nvSpPr>
          <p:cNvPr id="5" name="Rectangle 4"/>
          <p:cNvSpPr/>
          <p:nvPr/>
        </p:nvSpPr>
        <p:spPr>
          <a:xfrm>
            <a:off x="175260" y="2052260"/>
            <a:ext cx="879348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Ý </a:t>
            </a:r>
            <a:r>
              <a:rPr lang="en-US" sz="1800" dirty="0" err="1">
                <a:solidFill>
                  <a:srgbClr val="343A40"/>
                </a:solidFill>
                <a:latin typeface="Proxima Nova" panose="020B0604020202020204" charset="0"/>
                <a:ea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Xóa </a:t>
            </a:r>
            <a:r>
              <a:rPr lang="en-US" sz="1800" dirty="0" err="1">
                <a:solidFill>
                  <a:srgbClr val="343A40"/>
                </a:solidFill>
                <a:latin typeface="Proxima Nova" panose="020B0604020202020204" charset="0"/>
                <a:ea typeface="Times New Roman" panose="02020603050405020304" pitchFamily="18" charset="0"/>
              </a:rPr>
              <a:t>danh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sách</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các thực thể</a:t>
            </a:r>
            <a:endParaRPr lang="en-US" sz="1800" dirty="0">
              <a:solidFill>
                <a:srgbClr val="343A40"/>
              </a:solidFill>
              <a:latin typeface="Proxima Nova" panose="020B0604020202020204" charset="0"/>
              <a:ea typeface="Times New Roman" panose="02020603050405020304" pitchFamily="18" charset="0"/>
            </a:endParaRPr>
          </a:p>
        </p:txBody>
      </p:sp>
      <p:sp>
        <p:nvSpPr>
          <p:cNvPr id="6" name="Rectangle 5"/>
          <p:cNvSpPr/>
          <p:nvPr/>
        </p:nvSpPr>
        <p:spPr>
          <a:xfrm>
            <a:off x="190500" y="2555180"/>
            <a:ext cx="8511540" cy="382412"/>
          </a:xfrm>
          <a:prstGeom prst="rect">
            <a:avLst/>
          </a:prstGeom>
        </p:spPr>
        <p:txBody>
          <a:bodyPr wrap="square">
            <a:spAutoFit/>
          </a:bodyPr>
          <a:lstStyle/>
          <a:p>
            <a:pPr algn="just">
              <a:lnSpc>
                <a:spcPct val="107000"/>
              </a:lnSpc>
              <a:spcAft>
                <a:spcPts val="1125"/>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a:t>
            </a:r>
          </a:p>
        </p:txBody>
      </p:sp>
      <p:sp>
        <p:nvSpPr>
          <p:cNvPr id="8" name="Rectangle 7"/>
          <p:cNvSpPr/>
          <p:nvPr/>
        </p:nvSpPr>
        <p:spPr>
          <a:xfrm>
            <a:off x="1354072" y="1579748"/>
            <a:ext cx="5862502" cy="355803"/>
          </a:xfrm>
          <a:prstGeom prst="rect">
            <a:avLst/>
          </a:prstGeom>
        </p:spPr>
        <p:txBody>
          <a:bodyPr wrap="none">
            <a:spAutoFit/>
          </a:bodyPr>
          <a:lstStyle/>
          <a:p>
            <a:pPr fontAlgn="t">
              <a:lnSpc>
                <a:spcPct val="107000"/>
              </a:lnSpc>
            </a:pPr>
            <a:r>
              <a:rPr lang="en-US" sz="1600" b="1" dirty="0">
                <a:solidFill>
                  <a:srgbClr val="006699"/>
                </a:solidFill>
                <a:latin typeface="Courier New" panose="02070309020205020404" pitchFamily="49" charset="0"/>
                <a:ea typeface="Times New Roman" panose="02020603050405020304" pitchFamily="18" charset="0"/>
                <a:cs typeface="Courier New" panose="02070309020205020404" pitchFamily="49" charset="0"/>
              </a:rPr>
              <a:t>void </a:t>
            </a:r>
            <a:r>
              <a:rPr lang="en-US" sz="1600" b="1"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deleteAll(Iterable&lt;? extends T&gt; entities)</a:t>
            </a:r>
          </a:p>
        </p:txBody>
      </p:sp>
      <p:pic>
        <p:nvPicPr>
          <p:cNvPr id="3" name="Picture 2"/>
          <p:cNvPicPr>
            <a:picLocks noChangeAspect="1"/>
          </p:cNvPicPr>
          <p:nvPr/>
        </p:nvPicPr>
        <p:blipFill rotWithShape="1">
          <a:blip r:embed="rId2"/>
          <a:srcRect b="11434"/>
          <a:stretch/>
        </p:blipFill>
        <p:spPr>
          <a:xfrm>
            <a:off x="1148330" y="3108904"/>
            <a:ext cx="6571853" cy="845876"/>
          </a:xfrm>
          <a:prstGeom prst="rect">
            <a:avLst/>
          </a:prstGeom>
          <a:ln>
            <a:solidFill>
              <a:srgbClr val="FF0000"/>
            </a:solidFill>
          </a:ln>
        </p:spPr>
      </p:pic>
    </p:spTree>
    <p:extLst>
      <p:ext uri="{BB962C8B-B14F-4D97-AF65-F5344CB8AC3E}">
        <p14:creationId xmlns:p14="http://schemas.microsoft.com/office/powerpoint/2010/main" val="1955022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8394670" cy="4090800"/>
          </a:xfrm>
          <a:prstGeom prst="rect">
            <a:avLst/>
          </a:prstGeom>
        </p:spPr>
        <p:txBody>
          <a:bodyPr spcFirstLastPara="1" wrap="square" lIns="91425" tIns="91425" rIns="91425" bIns="91425" anchor="ctr" anchorCtr="0">
            <a:normAutofit/>
          </a:bodyPr>
          <a:lstStyle/>
          <a:p>
            <a:pPr lvl="0">
              <a:lnSpc>
                <a:spcPct val="115000"/>
              </a:lnSpc>
            </a:pPr>
            <a:r>
              <a:rPr lang="en-US" dirty="0" err="1"/>
              <a:t>Kiểm</a:t>
            </a:r>
            <a:r>
              <a:rPr lang="en-US" dirty="0"/>
              <a:t> </a:t>
            </a:r>
            <a:r>
              <a:rPr lang="en-US" dirty="0" err="1"/>
              <a:t>tra</a:t>
            </a:r>
            <a:r>
              <a:rPr lang="en-US" dirty="0"/>
              <a:t> (Validation)</a:t>
            </a:r>
          </a:p>
        </p:txBody>
      </p:sp>
    </p:spTree>
    <p:extLst>
      <p:ext uri="{BB962C8B-B14F-4D97-AF65-F5344CB8AC3E}">
        <p14:creationId xmlns:p14="http://schemas.microsoft.com/office/powerpoint/2010/main" val="3996353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Giới</a:t>
            </a:r>
            <a:r>
              <a:rPr lang="en-US" altLang="en-US" sz="2200" dirty="0" smtClean="0"/>
              <a:t> </a:t>
            </a:r>
            <a:r>
              <a:rPr lang="en-US" altLang="en-US" sz="2200" dirty="0" err="1" smtClean="0"/>
              <a:t>thiệu</a:t>
            </a:r>
            <a:endParaRPr lang="en-US" altLang="en-US" sz="2200" dirty="0"/>
          </a:p>
        </p:txBody>
      </p:sp>
      <p:sp>
        <p:nvSpPr>
          <p:cNvPr id="7" name="Rectangle 6"/>
          <p:cNvSpPr/>
          <p:nvPr/>
        </p:nvSpPr>
        <p:spPr>
          <a:xfrm>
            <a:off x="129540" y="1318756"/>
            <a:ext cx="8900160" cy="3360215"/>
          </a:xfrm>
          <a:prstGeom prst="rect">
            <a:avLst/>
          </a:prstGeom>
        </p:spPr>
        <p:txBody>
          <a:bodyPr wrap="square">
            <a:spAutoFit/>
          </a:bodyPr>
          <a:lstStyle/>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Validation là hành động kiểm tra tính hợp lệ của dữ liệu. </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Khi </a:t>
            </a:r>
            <a:r>
              <a:rPr lang="en-US" sz="1800" dirty="0" err="1">
                <a:solidFill>
                  <a:srgbClr val="343A40"/>
                </a:solidFill>
                <a:latin typeface="Proxima Nova" panose="020B0604020202020204" charset="0"/>
                <a:ea typeface="Times New Roman" panose="02020603050405020304" pitchFamily="18" charset="0"/>
              </a:rPr>
              <a:t>tính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lệ</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đảm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bảo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sẽ</a:t>
            </a:r>
            <a:r>
              <a:rPr lang="vi-VN" sz="1800" dirty="0">
                <a:solidFill>
                  <a:srgbClr val="343A40"/>
                </a:solidFill>
                <a:latin typeface="Proxima Nova" panose="020B0604020202020204" charset="0"/>
                <a:ea typeface="Times New Roman" panose="02020603050405020304" pitchFamily="18" charset="0"/>
              </a:rPr>
              <a:t> giúp cho hệ thống hoạt động an toàn, đảm bảo, tránh xử lý dữ liệu lỗi,... và ngăn chặn một số tấn công như SQL injection hoặc XSS</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Ví dụ khi nhập dữ liệu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sinh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viên</a:t>
            </a:r>
            <a:r>
              <a:rPr lang="vi-VN" sz="1800" dirty="0">
                <a:solidFill>
                  <a:srgbClr val="343A40"/>
                </a:solidFill>
                <a:latin typeface="Proxima Nova" panose="020B0604020202020204" charset="0"/>
                <a:ea typeface="Times New Roman" panose="02020603050405020304" pitchFamily="18" charset="0"/>
              </a:rPr>
              <a:t>, cần thực hiện validate dữ liệu để đảm bảo:</a:t>
            </a:r>
          </a:p>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sinh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trống</a:t>
            </a:r>
            <a:endParaRPr lang="vi-VN"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Điểm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đoạn</a:t>
            </a:r>
            <a:r>
              <a:rPr lang="en-US" sz="1800" dirty="0">
                <a:solidFill>
                  <a:srgbClr val="343A40"/>
                </a:solidFill>
                <a:latin typeface="Proxima Nova" panose="020B0604020202020204" charset="0"/>
                <a:ea typeface="Times New Roman" panose="02020603050405020304" pitchFamily="18" charset="0"/>
              </a:rPr>
              <a:t> [0,10]</a:t>
            </a:r>
            <a:endParaRPr lang="vi-VN"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Email phải đúng định dạng email</a:t>
            </a:r>
          </a:p>
        </p:txBody>
      </p:sp>
      <p:pic>
        <p:nvPicPr>
          <p:cNvPr id="2" name="Picture 1"/>
          <p:cNvPicPr>
            <a:picLocks noChangeAspect="1"/>
          </p:cNvPicPr>
          <p:nvPr/>
        </p:nvPicPr>
        <p:blipFill>
          <a:blip r:embed="rId2"/>
          <a:stretch>
            <a:fillRect/>
          </a:stretch>
        </p:blipFill>
        <p:spPr>
          <a:xfrm>
            <a:off x="5872732" y="3141132"/>
            <a:ext cx="2856345" cy="1900767"/>
          </a:xfrm>
          <a:prstGeom prst="rect">
            <a:avLst/>
          </a:prstGeom>
        </p:spPr>
      </p:pic>
    </p:spTree>
    <p:extLst>
      <p:ext uri="{BB962C8B-B14F-4D97-AF65-F5344CB8AC3E}">
        <p14:creationId xmlns:p14="http://schemas.microsoft.com/office/powerpoint/2010/main" val="4294815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Cách</a:t>
            </a:r>
            <a:r>
              <a:rPr lang="en-US" altLang="en-US" sz="2200" dirty="0" smtClean="0"/>
              <a:t> </a:t>
            </a:r>
            <a:r>
              <a:rPr lang="en-US" altLang="en-US" sz="2200" dirty="0" err="1" smtClean="0"/>
              <a:t>xác</a:t>
            </a:r>
            <a:r>
              <a:rPr lang="en-US" altLang="en-US" sz="2200" dirty="0" smtClean="0"/>
              <a:t> </a:t>
            </a:r>
            <a:r>
              <a:rPr lang="en-US" altLang="en-US" sz="2200" dirty="0" err="1" smtClean="0"/>
              <a:t>thực</a:t>
            </a:r>
            <a:endParaRPr lang="en-US" altLang="en-US" sz="2200" dirty="0"/>
          </a:p>
        </p:txBody>
      </p:sp>
      <p:sp>
        <p:nvSpPr>
          <p:cNvPr id="7" name="Rectangle 6"/>
          <p:cNvSpPr/>
          <p:nvPr/>
        </p:nvSpPr>
        <p:spPr>
          <a:xfrm>
            <a:off x="129540" y="1318756"/>
            <a:ext cx="8900160" cy="790281"/>
          </a:xfrm>
          <a:prstGeom prst="rect">
            <a:avLst/>
          </a:prstGeom>
        </p:spPr>
        <p:txBody>
          <a:bodyPr wrap="square">
            <a:spAutoFit/>
          </a:bodyPr>
          <a:lstStyle/>
          <a:p>
            <a:pPr algn="just">
              <a:lnSpc>
                <a:spcPct val="130000"/>
              </a:lnSpc>
              <a:spcBef>
                <a:spcPts val="600"/>
              </a:spcBef>
              <a:spcAft>
                <a:spcPts val="600"/>
              </a:spcAft>
            </a:pP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trường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annotations </a:t>
            </a:r>
            <a:r>
              <a:rPr lang="en-US" sz="1800" dirty="0" err="1">
                <a:solidFill>
                  <a:srgbClr val="343A40"/>
                </a:solidFill>
                <a:latin typeface="Proxima Nova" panose="020B0604020202020204" charset="0"/>
                <a:ea typeface="Times New Roman" panose="02020603050405020304" pitchFamily="18" charset="0"/>
              </a:rPr>
              <a:t>trước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trường</a:t>
            </a:r>
            <a:r>
              <a:rPr lang="en-US" sz="1800" dirty="0">
                <a:solidFill>
                  <a:srgbClr val="343A40"/>
                </a:solidFill>
                <a:latin typeface="Proxima Nova" panose="020B0604020202020204" charset="0"/>
                <a:ea typeface="Times New Roman" panose="02020603050405020304" pitchFamily="18" charset="0"/>
              </a:rPr>
              <a:t>.</a:t>
            </a:r>
          </a:p>
        </p:txBody>
      </p:sp>
      <p:pic>
        <p:nvPicPr>
          <p:cNvPr id="9" name="Picture 8"/>
          <p:cNvPicPr>
            <a:picLocks noChangeAspect="1"/>
          </p:cNvPicPr>
          <p:nvPr/>
        </p:nvPicPr>
        <p:blipFill>
          <a:blip r:embed="rId2"/>
          <a:stretch>
            <a:fillRect/>
          </a:stretch>
        </p:blipFill>
        <p:spPr>
          <a:xfrm>
            <a:off x="295644" y="2388710"/>
            <a:ext cx="8354591" cy="2286319"/>
          </a:xfrm>
          <a:prstGeom prst="rect">
            <a:avLst/>
          </a:prstGeom>
          <a:ln>
            <a:solidFill>
              <a:srgbClr val="FF0000"/>
            </a:solidFill>
          </a:ln>
        </p:spPr>
      </p:pic>
    </p:spTree>
    <p:extLst>
      <p:ext uri="{BB962C8B-B14F-4D97-AF65-F5344CB8AC3E}">
        <p14:creationId xmlns:p14="http://schemas.microsoft.com/office/powerpoint/2010/main" val="196204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Gói</a:t>
            </a:r>
            <a:r>
              <a:rPr lang="en-US" altLang="en-US" sz="2200" dirty="0" smtClean="0"/>
              <a:t> </a:t>
            </a:r>
            <a:r>
              <a:rPr lang="en-US" altLang="en-US" sz="2200" dirty="0" err="1" smtClean="0"/>
              <a:t>xác</a:t>
            </a:r>
            <a:r>
              <a:rPr lang="en-US" altLang="en-US" sz="2200" dirty="0" smtClean="0"/>
              <a:t> </a:t>
            </a:r>
            <a:r>
              <a:rPr lang="en-US" altLang="en-US" sz="2200" dirty="0" err="1" smtClean="0"/>
              <a:t>thực</a:t>
            </a:r>
            <a:endParaRPr lang="en-US" altLang="en-US" sz="2200" dirty="0"/>
          </a:p>
        </p:txBody>
      </p:sp>
      <p:sp>
        <p:nvSpPr>
          <p:cNvPr id="2" name="Rectangle 1"/>
          <p:cNvSpPr/>
          <p:nvPr/>
        </p:nvSpPr>
        <p:spPr>
          <a:xfrm>
            <a:off x="115293" y="1299302"/>
            <a:ext cx="8050695" cy="944169"/>
          </a:xfrm>
          <a:prstGeom prst="rect">
            <a:avLst/>
          </a:prstGeom>
        </p:spPr>
        <p:txBody>
          <a:bodyPr wrap="square">
            <a:spAutoFit/>
          </a:bodyPr>
          <a:lstStyle/>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Spring Boot </a:t>
            </a:r>
            <a:r>
              <a:rPr lang="en-US" sz="1800" dirty="0" err="1">
                <a:solidFill>
                  <a:srgbClr val="343A40"/>
                </a:solidFill>
                <a:latin typeface="Proxima Nova" panose="020B0604020202020204" charset="0"/>
                <a:ea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gói</a:t>
            </a:r>
            <a:r>
              <a:rPr lang="en-US" sz="1800" dirty="0">
                <a:solidFill>
                  <a:srgbClr val="343A40"/>
                </a:solidFill>
                <a:latin typeface="Proxima Nova" panose="020B0604020202020204" charset="0"/>
                <a:ea typeface="Times New Roman" panose="02020603050405020304" pitchFamily="18" charset="0"/>
              </a:rPr>
              <a:t> spring-boot-starter-validation </a:t>
            </a:r>
            <a:r>
              <a:rPr lang="en-US" sz="1800" dirty="0" err="1">
                <a:solidFill>
                  <a:srgbClr val="343A40"/>
                </a:solidFill>
                <a:latin typeface="Proxima Nova" panose="020B0604020202020204" charset="0"/>
                <a:ea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Nhúng thư viện vào trong file pom.xlm </a:t>
            </a:r>
            <a:endParaRPr lang="en-US" sz="1800" dirty="0">
              <a:solidFill>
                <a:srgbClr val="343A40"/>
              </a:solidFill>
              <a:latin typeface="Proxima Nova" panose="020B0604020202020204" charset="0"/>
              <a:ea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52908" y="2401173"/>
            <a:ext cx="8346413" cy="1408827"/>
          </a:xfrm>
          <a:prstGeom prst="rect">
            <a:avLst/>
          </a:prstGeom>
          <a:ln>
            <a:solidFill>
              <a:srgbClr val="FF0000"/>
            </a:solidFill>
          </a:ln>
        </p:spPr>
      </p:pic>
    </p:spTree>
    <p:extLst>
      <p:ext uri="{BB962C8B-B14F-4D97-AF65-F5344CB8AC3E}">
        <p14:creationId xmlns:p14="http://schemas.microsoft.com/office/powerpoint/2010/main" val="2700418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Các Annotations </a:t>
            </a:r>
            <a:r>
              <a:rPr lang="en-US" altLang="en-US" sz="2200" dirty="0" err="1" smtClean="0"/>
              <a:t>xác</a:t>
            </a:r>
            <a:r>
              <a:rPr lang="en-US" altLang="en-US" sz="2200" dirty="0" smtClean="0"/>
              <a:t> </a:t>
            </a:r>
            <a:r>
              <a:rPr lang="en-US" altLang="en-US" sz="2200" dirty="0" err="1" smtClean="0"/>
              <a:t>thực</a:t>
            </a:r>
            <a:endParaRPr lang="en-US" altLang="en-US" sz="2200" dirty="0"/>
          </a:p>
        </p:txBody>
      </p:sp>
      <p:sp>
        <p:nvSpPr>
          <p:cNvPr id="7" name="Rectangle 6"/>
          <p:cNvSpPr/>
          <p:nvPr/>
        </p:nvSpPr>
        <p:spPr>
          <a:xfrm>
            <a:off x="138853" y="1233243"/>
            <a:ext cx="8801100" cy="3607206"/>
          </a:xfrm>
          <a:prstGeom prst="rect">
            <a:avLst/>
          </a:prstGeom>
        </p:spPr>
        <p:txBody>
          <a:bodyPr wrap="square">
            <a:spAutoFit/>
          </a:bodyPr>
          <a:lstStyle/>
          <a:p>
            <a:pPr>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600" dirty="0" smtClean="0">
                <a:solidFill>
                  <a:srgbClr val="555555"/>
                </a:solidFill>
                <a:latin typeface="Helvetica" panose="020B0604020202020204"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@NotNull: Xác định một trường không được rỗng.</a:t>
            </a:r>
          </a:p>
          <a:p>
            <a:pPr>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@NotEmpty: Xác định danh sách trường không được để trống.</a:t>
            </a:r>
          </a:p>
          <a:p>
            <a:pPr>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@NotBlank: Xác định một trường kiểu xâu kí tự không được là xâu kí tự rỗng </a:t>
            </a:r>
            <a:endParaRPr lang="en-US" sz="1800" dirty="0">
              <a:solidFill>
                <a:srgbClr val="343A40"/>
              </a:solidFill>
              <a:latin typeface="Proxima Nova" panose="020B0604020202020204" charset="0"/>
              <a:ea typeface="Times New Roman" panose="02020603050405020304" pitchFamily="18" charset="0"/>
            </a:endParaRP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@Min: Xác định một trường số chỉ hợp lệ khi giá trị cao hơn </a:t>
            </a:r>
            <a:r>
              <a:rPr lang="en-US" sz="1800" dirty="0">
                <a:solidFill>
                  <a:srgbClr val="343A40"/>
                </a:solidFill>
                <a:latin typeface="Proxima Nova" panose="020B0604020202020204" charset="0"/>
                <a:ea typeface="Times New Roman" panose="02020603050405020304" pitchFamily="18" charset="0"/>
              </a:rPr>
              <a:t>g</a:t>
            </a:r>
            <a:r>
              <a:rPr lang="vi-VN" sz="1800" dirty="0">
                <a:solidFill>
                  <a:srgbClr val="343A40"/>
                </a:solidFill>
                <a:latin typeface="Proxima Nova" panose="020B0604020202020204" charset="0"/>
                <a:ea typeface="Times New Roman" panose="02020603050405020304" pitchFamily="18" charset="0"/>
              </a:rPr>
              <a:t>iá trị cho trước.</a:t>
            </a:r>
            <a:endParaRPr lang="en-US" sz="1800" dirty="0">
              <a:solidFill>
                <a:srgbClr val="343A40"/>
              </a:solidFill>
              <a:latin typeface="Proxima Nova" panose="020B0604020202020204" charset="0"/>
              <a:ea typeface="Times New Roman" panose="02020603050405020304" pitchFamily="18" charset="0"/>
            </a:endParaRP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@Max: Xác định một trường số chỉ hợp lệ khi giá trị thấp hơn giá trị cho trước.</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@Pattern: Xác định một trường chuỗi chỉ hợp lệ khi khớp với một biểu thức chính quy nào đó.</a:t>
            </a:r>
          </a:p>
          <a:p>
            <a:pPr>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@Email: Xác định một trường chuỗi phải là một địa chỉ email hợp lệ.</a:t>
            </a:r>
            <a:endParaRPr lang="en-US" sz="1800" dirty="0">
              <a:solidFill>
                <a:srgbClr val="343A40"/>
              </a:solidFill>
              <a:latin typeface="Proxima Nova" panose="020B0604020202020204" charset="0"/>
              <a:ea typeface="Times New Roman" panose="02020603050405020304" pitchFamily="18" charset="0"/>
            </a:endParaRPr>
          </a:p>
          <a:p>
            <a:pPr>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@Size Kích thước trường phải nhỏ hơn hoặc lớn hơn kích thước trường đã chỉ định</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12741903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Trình</a:t>
            </a:r>
            <a:r>
              <a:rPr lang="en-US" altLang="en-US" sz="2200" dirty="0" smtClean="0"/>
              <a:t> </a:t>
            </a:r>
            <a:r>
              <a:rPr lang="en-US" altLang="en-US" sz="2200" dirty="0" err="1" smtClean="0"/>
              <a:t>xác</a:t>
            </a:r>
            <a:r>
              <a:rPr lang="en-US" altLang="en-US" sz="2200" dirty="0" smtClean="0"/>
              <a:t> </a:t>
            </a:r>
            <a:r>
              <a:rPr lang="en-US" altLang="en-US" sz="2200" dirty="0" err="1" smtClean="0"/>
              <a:t>thực</a:t>
            </a:r>
            <a:r>
              <a:rPr lang="en-US" altLang="en-US" sz="2200" dirty="0" smtClean="0"/>
              <a:t> (Validator)</a:t>
            </a:r>
            <a:endParaRPr lang="en-US" altLang="en-US" sz="2200" dirty="0"/>
          </a:p>
        </p:txBody>
      </p:sp>
      <p:sp>
        <p:nvSpPr>
          <p:cNvPr id="7" name="Rectangle 6"/>
          <p:cNvSpPr/>
          <p:nvPr/>
        </p:nvSpPr>
        <p:spPr>
          <a:xfrm>
            <a:off x="114300" y="1219696"/>
            <a:ext cx="8801100" cy="2200602"/>
          </a:xfrm>
          <a:prstGeom prst="rect">
            <a:avLst/>
          </a:prstGeom>
        </p:spPr>
        <p:txBody>
          <a:bodyPr wrap="square">
            <a:spAutoFit/>
          </a:bodyPr>
          <a:lstStyle/>
          <a:p>
            <a:pPr>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Để xác thực xem một đối tượng có hợp lệ hay không, có thể chuyển đối tượng đó vào Trình xác thực để kiểm tra xem các ràng buộc có được thỏa mãn hay không</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@Validated</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vi-VN" sz="1800" dirty="0">
                <a:solidFill>
                  <a:srgbClr val="343A40"/>
                </a:solidFill>
                <a:latin typeface="Proxima Nova" panose="020B0604020202020204" charset="0"/>
                <a:ea typeface="Times New Roman" panose="02020603050405020304" pitchFamily="18" charset="0"/>
              </a:rPr>
              <a:t> lớp để yêu cầu Spring xác thực các tham số được truyền vào một phương thức của lớp. </a:t>
            </a:r>
          </a:p>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@Valid</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xác thực một tham số hoặc trường của phương thức </a:t>
            </a:r>
            <a:endParaRPr lang="en-US" sz="1800" dirty="0">
              <a:solidFill>
                <a:srgbClr val="343A40"/>
              </a:solidFill>
              <a:latin typeface="Proxima Nova" panose="020B0604020202020204" charset="0"/>
              <a:ea typeface="Times New Roman" panose="02020603050405020304" pitchFamily="18" charset="0"/>
            </a:endParaRPr>
          </a:p>
        </p:txBody>
      </p:sp>
      <p:pic>
        <p:nvPicPr>
          <p:cNvPr id="1026" name="Picture 2" descr="Validation and Exception Handling in Spring Boot | by Salitha Chathurang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442" y="3451063"/>
            <a:ext cx="2740025" cy="153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86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Xác</a:t>
            </a:r>
            <a:r>
              <a:rPr lang="en-US" altLang="en-US" sz="2200" dirty="0" smtClean="0"/>
              <a:t> </a:t>
            </a:r>
            <a:r>
              <a:rPr lang="en-US" altLang="en-US" sz="2200" dirty="0" err="1" smtClean="0"/>
              <a:t>thực</a:t>
            </a:r>
            <a:r>
              <a:rPr lang="en-US" altLang="en-US" sz="2200" dirty="0" smtClean="0"/>
              <a:t> </a:t>
            </a:r>
            <a:r>
              <a:rPr lang="en-US" altLang="en-US" sz="2200" dirty="0" err="1" smtClean="0"/>
              <a:t>JPA</a:t>
            </a:r>
            <a:r>
              <a:rPr lang="en-US" altLang="en-US" sz="2200" dirty="0" smtClean="0"/>
              <a:t> Entities</a:t>
            </a:r>
            <a:endParaRPr lang="en-US" altLang="en-US" sz="2200" dirty="0"/>
          </a:p>
        </p:txBody>
      </p:sp>
      <p:sp>
        <p:nvSpPr>
          <p:cNvPr id="6" name="Rectangle 5"/>
          <p:cNvSpPr/>
          <p:nvPr/>
        </p:nvSpPr>
        <p:spPr>
          <a:xfrm>
            <a:off x="310532" y="1244382"/>
            <a:ext cx="4854214" cy="369332"/>
          </a:xfrm>
          <a:prstGeom prst="rect">
            <a:avLst/>
          </a:prstGeom>
        </p:spPr>
        <p:txBody>
          <a:bodyPr wrap="none">
            <a:spAutoFit/>
          </a:bodyPr>
          <a:lstStyle/>
          <a:p>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1</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Thiết lập ràng buộc dữ liệu trong Entity</a:t>
            </a:r>
            <a:endParaRPr lang="en-US" sz="1800" dirty="0">
              <a:solidFill>
                <a:srgbClr val="343A40"/>
              </a:solidFill>
              <a:latin typeface="Proxima Nova" panose="020B0604020202020204" charset="0"/>
              <a:ea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877866" y="1566239"/>
            <a:ext cx="7335831" cy="3545457"/>
          </a:xfrm>
          <a:prstGeom prst="rect">
            <a:avLst/>
          </a:prstGeom>
          <a:ln>
            <a:solidFill>
              <a:srgbClr val="FF0000"/>
            </a:solidFill>
          </a:ln>
        </p:spPr>
      </p:pic>
    </p:spTree>
    <p:extLst>
      <p:ext uri="{BB962C8B-B14F-4D97-AF65-F5344CB8AC3E}">
        <p14:creationId xmlns:p14="http://schemas.microsoft.com/office/powerpoint/2010/main" val="2552930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Khái</a:t>
            </a:r>
            <a:r>
              <a:rPr lang="en-US" altLang="en-US" sz="2200" dirty="0" smtClean="0"/>
              <a:t> </a:t>
            </a:r>
            <a:r>
              <a:rPr lang="en-US" altLang="en-US" sz="2200" dirty="0" err="1" smtClean="0"/>
              <a:t>niệm</a:t>
            </a:r>
            <a:r>
              <a:rPr lang="en-US" altLang="en-US" sz="2200" dirty="0" smtClean="0"/>
              <a:t> CRUD</a:t>
            </a:r>
            <a:endParaRPr lang="en-US" altLang="en-US" sz="2200" dirty="0"/>
          </a:p>
        </p:txBody>
      </p:sp>
      <p:sp>
        <p:nvSpPr>
          <p:cNvPr id="7" name="Rectangle 6"/>
          <p:cNvSpPr/>
          <p:nvPr/>
        </p:nvSpPr>
        <p:spPr>
          <a:xfrm>
            <a:off x="183726" y="1278900"/>
            <a:ext cx="8729133" cy="1228093"/>
          </a:xfrm>
          <a:prstGeom prst="rect">
            <a:avLst/>
          </a:prstGeom>
        </p:spPr>
        <p:txBody>
          <a:bodyPr wrap="square">
            <a:spAutoFit/>
          </a:bodyPr>
          <a:lstStyle/>
          <a:p>
            <a:pPr algn="just">
              <a:lnSpc>
                <a:spcPct val="120000"/>
              </a:lnSpc>
              <a:spcBef>
                <a:spcPts val="300"/>
              </a:spcBef>
              <a:spcAft>
                <a:spcPts val="300"/>
              </a:spcAft>
            </a:pPr>
            <a:r>
              <a:rPr lang="vi-VN" sz="1800" b="1" dirty="0">
                <a:solidFill>
                  <a:srgbClr val="343A40"/>
                </a:solidFill>
                <a:latin typeface="Proxima Nova" panose="020B0604020202020204" charset="0"/>
                <a:ea typeface="Times New Roman" panose="02020603050405020304" pitchFamily="18" charset="0"/>
              </a:rPr>
              <a:t>CRUD </a:t>
            </a:r>
            <a:endParaRPr lang="en-US" sz="1800" b="1" dirty="0">
              <a:solidFill>
                <a:srgbClr val="343A40"/>
              </a:solidFill>
              <a:latin typeface="Proxima Nova" panose="020B0604020202020204" charset="0"/>
              <a:ea typeface="Times New Roman" panose="02020603050405020304" pitchFamily="18" charset="0"/>
            </a:endParaRP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V</a:t>
            </a:r>
            <a:r>
              <a:rPr lang="vi-VN" sz="1800" dirty="0">
                <a:solidFill>
                  <a:srgbClr val="343A40"/>
                </a:solidFill>
                <a:latin typeface="Proxima Nova" panose="020B0604020202020204" charset="0"/>
                <a:ea typeface="Times New Roman" panose="02020603050405020304" pitchFamily="18" charset="0"/>
              </a:rPr>
              <a:t>iết tắt của các từ Create, Read/Retrieve, Update, and Delete</a:t>
            </a:r>
            <a:r>
              <a:rPr lang="en-US" sz="1800" dirty="0">
                <a:solidFill>
                  <a:srgbClr val="343A40"/>
                </a:solidFill>
                <a:latin typeface="Proxima Nova" panose="020B0604020202020204" charset="0"/>
                <a:ea typeface="Times New Roman" panose="02020603050405020304" pitchFamily="18" charset="0"/>
              </a:rPr>
              <a:t>,</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bốn chức năng cơ bản của </a:t>
            </a:r>
            <a:r>
              <a:rPr lang="en-US" sz="1800" dirty="0" err="1">
                <a:solidFill>
                  <a:srgbClr val="343A40"/>
                </a:solidFill>
                <a:latin typeface="Proxima Nova" panose="020B0604020202020204" charset="0"/>
                <a:ea typeface="Times New Roman" panose="02020603050405020304" pitchFamily="18" charset="0"/>
              </a:rPr>
              <a:t>làm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việc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cơ</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endParaRPr lang="en-US" sz="1800" dirty="0">
              <a:solidFill>
                <a:srgbClr val="343A40"/>
              </a:solidFill>
              <a:latin typeface="Proxima Nova" panose="020B0604020202020204" charset="0"/>
              <a:ea typeface="Times New Roman" panose="02020603050405020304" pitchFamily="18" charset="0"/>
            </a:endParaRPr>
          </a:p>
        </p:txBody>
      </p:sp>
      <p:pic>
        <p:nvPicPr>
          <p:cNvPr id="2" name="Picture 1"/>
          <p:cNvPicPr>
            <a:picLocks noChangeAspect="1"/>
          </p:cNvPicPr>
          <p:nvPr/>
        </p:nvPicPr>
        <p:blipFill rotWithShape="1">
          <a:blip r:embed="rId2"/>
          <a:srcRect l="9834" t="9250" r="9250" b="18583"/>
          <a:stretch/>
        </p:blipFill>
        <p:spPr>
          <a:xfrm>
            <a:off x="1996439" y="2756140"/>
            <a:ext cx="4960621" cy="2212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2156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0532" y="1244382"/>
            <a:ext cx="2895344" cy="369332"/>
          </a:xfrm>
          <a:prstGeom prst="rect">
            <a:avLst/>
          </a:prstGeom>
        </p:spPr>
        <p:txBody>
          <a:bodyPr wrap="none">
            <a:spAutoFit/>
          </a:bodyPr>
          <a:lstStyle/>
          <a:p>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2</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buộc</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21382" y="1604737"/>
            <a:ext cx="8421275" cy="3229426"/>
          </a:xfrm>
          <a:prstGeom prst="rect">
            <a:avLst/>
          </a:prstGeom>
          <a:ln>
            <a:solidFill>
              <a:srgbClr val="FF0000"/>
            </a:solidFill>
          </a:ln>
        </p:spPr>
      </p:pic>
      <p:sp>
        <p:nvSpPr>
          <p:cNvPr id="7"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Xác</a:t>
            </a:r>
            <a:r>
              <a:rPr lang="en-US" altLang="en-US" sz="2200" dirty="0" smtClean="0"/>
              <a:t> </a:t>
            </a:r>
            <a:r>
              <a:rPr lang="en-US" altLang="en-US" sz="2200" dirty="0" err="1" smtClean="0"/>
              <a:t>thực</a:t>
            </a:r>
            <a:r>
              <a:rPr lang="en-US" altLang="en-US" sz="2200" dirty="0" smtClean="0"/>
              <a:t> </a:t>
            </a:r>
            <a:r>
              <a:rPr lang="en-US" altLang="en-US" sz="2200" dirty="0" err="1" smtClean="0"/>
              <a:t>JPA</a:t>
            </a:r>
            <a:r>
              <a:rPr lang="en-US" altLang="en-US" sz="2200" dirty="0" smtClean="0"/>
              <a:t> Entities</a:t>
            </a:r>
            <a:endParaRPr lang="en-US" altLang="en-US" sz="2200" dirty="0"/>
          </a:p>
        </p:txBody>
      </p:sp>
    </p:spTree>
    <p:extLst>
      <p:ext uri="{BB962C8B-B14F-4D97-AF65-F5344CB8AC3E}">
        <p14:creationId xmlns:p14="http://schemas.microsoft.com/office/powerpoint/2010/main" val="2491485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Trình</a:t>
            </a:r>
            <a:r>
              <a:rPr lang="en-US" altLang="en-US" sz="2200" dirty="0" smtClean="0"/>
              <a:t> </a:t>
            </a:r>
            <a:r>
              <a:rPr lang="en-US" altLang="en-US" sz="2200" dirty="0" err="1" smtClean="0"/>
              <a:t>xác</a:t>
            </a:r>
            <a:r>
              <a:rPr lang="en-US" altLang="en-US" sz="2200" dirty="0" smtClean="0"/>
              <a:t> </a:t>
            </a:r>
            <a:r>
              <a:rPr lang="en-US" altLang="en-US" sz="2200" dirty="0" err="1" smtClean="0"/>
              <a:t>thực</a:t>
            </a:r>
            <a:r>
              <a:rPr lang="en-US" altLang="en-US" sz="2200" dirty="0" smtClean="0"/>
              <a:t> </a:t>
            </a:r>
            <a:r>
              <a:rPr lang="en-US" altLang="en-US" sz="2200" dirty="0" err="1" smtClean="0"/>
              <a:t>tùy</a:t>
            </a:r>
            <a:r>
              <a:rPr lang="en-US" altLang="en-US" sz="2200" dirty="0" smtClean="0"/>
              <a:t> </a:t>
            </a:r>
            <a:r>
              <a:rPr lang="en-US" altLang="en-US" sz="2200" dirty="0" err="1" smtClean="0"/>
              <a:t>chỉnh</a:t>
            </a:r>
            <a:r>
              <a:rPr lang="en-US" altLang="en-US" sz="2200" dirty="0" smtClean="0"/>
              <a:t> </a:t>
            </a:r>
            <a:endParaRPr lang="en-US" altLang="en-US" sz="2200" dirty="0"/>
          </a:p>
        </p:txBody>
      </p:sp>
      <p:sp>
        <p:nvSpPr>
          <p:cNvPr id="6" name="Rectangle 5"/>
          <p:cNvSpPr/>
          <p:nvPr/>
        </p:nvSpPr>
        <p:spPr>
          <a:xfrm>
            <a:off x="165752" y="1252002"/>
            <a:ext cx="8618783" cy="741806"/>
          </a:xfrm>
          <a:prstGeom prst="rect">
            <a:avLst/>
          </a:prstGeom>
        </p:spPr>
        <p:txBody>
          <a:bodyPr wrap="square">
            <a:spAutoFit/>
          </a:bodyPr>
          <a:lstStyle/>
          <a:p>
            <a:pPr algn="just">
              <a:lnSpc>
                <a:spcPct val="120000"/>
              </a:lnSpc>
            </a:pPr>
            <a:r>
              <a:rPr lang="vi-VN" sz="1800" dirty="0">
                <a:solidFill>
                  <a:srgbClr val="343A40"/>
                </a:solidFill>
                <a:latin typeface="Proxima Nova" panose="020B0604020202020204" charset="0"/>
                <a:ea typeface="Times New Roman" panose="02020603050405020304" pitchFamily="18" charset="0"/>
              </a:rPr>
              <a:t>Nếu các chú thích ràng buộc có sẵn không đủ để thiết lập xác thực cho các trường hợp cụ thể nà</a:t>
            </a:r>
            <a:r>
              <a:rPr lang="en-US" sz="1800" dirty="0">
                <a:solidFill>
                  <a:srgbClr val="343A40"/>
                </a:solidFill>
                <a:latin typeface="Proxima Nova" panose="020B0604020202020204" charset="0"/>
                <a:ea typeface="Times New Roman" panose="02020603050405020304" pitchFamily="18" charset="0"/>
              </a:rPr>
              <a:t>o</a:t>
            </a:r>
            <a:r>
              <a:rPr lang="vi-VN" sz="1800" dirty="0">
                <a:solidFill>
                  <a:srgbClr val="343A40"/>
                </a:solidFill>
                <a:latin typeface="Proxima Nova" panose="020B0604020202020204" charset="0"/>
                <a:ea typeface="Times New Roman" panose="02020603050405020304" pitchFamily="18" charset="0"/>
              </a:rPr>
              <a:t> đó thì người lập trình có thể tự tạo một chú thích.</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2646558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Trình</a:t>
            </a:r>
            <a:r>
              <a:rPr lang="en-US" altLang="en-US" sz="2200" dirty="0" smtClean="0"/>
              <a:t> </a:t>
            </a:r>
            <a:r>
              <a:rPr lang="en-US" altLang="en-US" sz="2200" dirty="0" err="1" smtClean="0"/>
              <a:t>xác</a:t>
            </a:r>
            <a:r>
              <a:rPr lang="en-US" altLang="en-US" sz="2200" dirty="0" smtClean="0"/>
              <a:t> </a:t>
            </a:r>
            <a:r>
              <a:rPr lang="en-US" altLang="en-US" sz="2200" dirty="0" err="1" smtClean="0"/>
              <a:t>thực</a:t>
            </a:r>
            <a:r>
              <a:rPr lang="en-US" altLang="en-US" sz="2200" dirty="0" smtClean="0"/>
              <a:t> </a:t>
            </a:r>
            <a:r>
              <a:rPr lang="en-US" altLang="en-US" sz="2200" dirty="0" err="1" smtClean="0"/>
              <a:t>tùy</a:t>
            </a:r>
            <a:r>
              <a:rPr lang="en-US" altLang="en-US" sz="2200" dirty="0" smtClean="0"/>
              <a:t> </a:t>
            </a:r>
            <a:r>
              <a:rPr lang="en-US" altLang="en-US" sz="2200" dirty="0" err="1" smtClean="0"/>
              <a:t>chỉnh</a:t>
            </a:r>
            <a:r>
              <a:rPr lang="en-US" altLang="en-US" sz="2200" dirty="0" smtClean="0"/>
              <a:t> </a:t>
            </a:r>
            <a:endParaRPr lang="en-US" altLang="en-US" sz="2200" dirty="0"/>
          </a:p>
        </p:txBody>
      </p:sp>
      <p:sp>
        <p:nvSpPr>
          <p:cNvPr id="3" name="Rectangle 2"/>
          <p:cNvSpPr/>
          <p:nvPr/>
        </p:nvSpPr>
        <p:spPr>
          <a:xfrm>
            <a:off x="294955" y="1236848"/>
            <a:ext cx="5500224" cy="388696"/>
          </a:xfrm>
          <a:prstGeom prst="rect">
            <a:avLst/>
          </a:prstGeom>
        </p:spPr>
        <p:txBody>
          <a:bodyPr wrap="none">
            <a:spAutoFit/>
          </a:bodyPr>
          <a:lstStyle/>
          <a:p>
            <a:pPr>
              <a:lnSpc>
                <a:spcPct val="107000"/>
              </a:lnSpc>
              <a:spcAft>
                <a:spcPts val="800"/>
              </a:spcAft>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1</a:t>
            </a:r>
            <a:r>
              <a:rPr lang="en-US" sz="1800" dirty="0">
                <a:solidFill>
                  <a:srgbClr val="343A40"/>
                </a:solidFill>
                <a:latin typeface="Proxima Nova" panose="020B0604020202020204" charset="0"/>
                <a:ea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rPr>
              <a:t>chú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thích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tùy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IpAddress</a:t>
            </a:r>
            <a:r>
              <a:rPr lang="en-US" sz="1800" dirty="0">
                <a:solidFill>
                  <a:srgbClr val="343A40"/>
                </a:solidFill>
                <a:latin typeface="Proxima Nova" panose="020B0604020202020204" charset="0"/>
                <a:ea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2064488" y="1622490"/>
            <a:ext cx="4161052" cy="3432866"/>
          </a:xfrm>
          <a:prstGeom prst="rect">
            <a:avLst/>
          </a:prstGeom>
          <a:ln>
            <a:solidFill>
              <a:srgbClr val="FF0000"/>
            </a:solidFill>
          </a:ln>
        </p:spPr>
      </p:pic>
    </p:spTree>
    <p:extLst>
      <p:ext uri="{BB962C8B-B14F-4D97-AF65-F5344CB8AC3E}">
        <p14:creationId xmlns:p14="http://schemas.microsoft.com/office/powerpoint/2010/main" val="2745101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Trình</a:t>
            </a:r>
            <a:r>
              <a:rPr lang="en-US" altLang="en-US" sz="2200" dirty="0" smtClean="0"/>
              <a:t> </a:t>
            </a:r>
            <a:r>
              <a:rPr lang="en-US" altLang="en-US" sz="2200" dirty="0" err="1" smtClean="0"/>
              <a:t>xác</a:t>
            </a:r>
            <a:r>
              <a:rPr lang="en-US" altLang="en-US" sz="2200" dirty="0" smtClean="0"/>
              <a:t> </a:t>
            </a:r>
            <a:r>
              <a:rPr lang="en-US" altLang="en-US" sz="2200" dirty="0" err="1" smtClean="0"/>
              <a:t>thực</a:t>
            </a:r>
            <a:r>
              <a:rPr lang="en-US" altLang="en-US" sz="2200" dirty="0" smtClean="0"/>
              <a:t> </a:t>
            </a:r>
            <a:r>
              <a:rPr lang="en-US" altLang="en-US" sz="2200" dirty="0" err="1" smtClean="0"/>
              <a:t>tùy</a:t>
            </a:r>
            <a:r>
              <a:rPr lang="en-US" altLang="en-US" sz="2200" dirty="0" smtClean="0"/>
              <a:t> </a:t>
            </a:r>
            <a:r>
              <a:rPr lang="en-US" altLang="en-US" sz="2200" dirty="0" err="1" smtClean="0"/>
              <a:t>chỉnh</a:t>
            </a:r>
            <a:r>
              <a:rPr lang="en-US" altLang="en-US" sz="2200" dirty="0" smtClean="0"/>
              <a:t> </a:t>
            </a:r>
            <a:endParaRPr lang="en-US" altLang="en-US" sz="2200" dirty="0"/>
          </a:p>
        </p:txBody>
      </p:sp>
      <p:sp>
        <p:nvSpPr>
          <p:cNvPr id="3" name="Rectangle 2"/>
          <p:cNvSpPr/>
          <p:nvPr/>
        </p:nvSpPr>
        <p:spPr>
          <a:xfrm>
            <a:off x="112075" y="1204675"/>
            <a:ext cx="3490058" cy="388696"/>
          </a:xfrm>
          <a:prstGeom prst="rect">
            <a:avLst/>
          </a:prstGeom>
        </p:spPr>
        <p:txBody>
          <a:bodyPr wrap="none">
            <a:spAutoFit/>
          </a:bodyPr>
          <a:lstStyle/>
          <a:p>
            <a:pPr>
              <a:lnSpc>
                <a:spcPct val="107000"/>
              </a:lnSpc>
              <a:spcAft>
                <a:spcPts val="800"/>
              </a:spcAft>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2</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1310639" y="1691421"/>
            <a:ext cx="5996941" cy="3361375"/>
          </a:xfrm>
          <a:prstGeom prst="rect">
            <a:avLst/>
          </a:prstGeom>
          <a:ln>
            <a:solidFill>
              <a:srgbClr val="FF0000"/>
            </a:solidFill>
          </a:ln>
        </p:spPr>
      </p:pic>
    </p:spTree>
    <p:extLst>
      <p:ext uri="{BB962C8B-B14F-4D97-AF65-F5344CB8AC3E}">
        <p14:creationId xmlns:p14="http://schemas.microsoft.com/office/powerpoint/2010/main" val="1352432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Xác thực theo chương trình</a:t>
            </a:r>
            <a:endParaRPr lang="en-US" altLang="en-US" sz="2200" dirty="0"/>
          </a:p>
        </p:txBody>
      </p:sp>
      <p:sp>
        <p:nvSpPr>
          <p:cNvPr id="6" name="Rectangle 5"/>
          <p:cNvSpPr/>
          <p:nvPr/>
        </p:nvSpPr>
        <p:spPr>
          <a:xfrm>
            <a:off x="99060" y="1143496"/>
            <a:ext cx="8869680" cy="790281"/>
          </a:xfrm>
          <a:prstGeom prst="rect">
            <a:avLst/>
          </a:prstGeom>
        </p:spPr>
        <p:txBody>
          <a:bodyPr wrap="square">
            <a:spAutoFit/>
          </a:bodyPr>
          <a:lstStyle/>
          <a:p>
            <a:pPr algn="just">
              <a:lnSpc>
                <a:spcPct val="13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rPr>
              <a:t>Khi </a:t>
            </a:r>
            <a:r>
              <a:rPr lang="en-US" sz="1800" dirty="0" err="1">
                <a:solidFill>
                  <a:srgbClr val="343A40"/>
                </a:solidFill>
                <a:latin typeface="Proxima Nova" panose="020B0604020202020204" charset="0"/>
                <a:ea typeface="Times New Roman" panose="02020603050405020304" pitchFamily="18" charset="0"/>
              </a:rPr>
              <a:t>muốn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theo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thay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vì</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hỗ</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rPr>
              <a:t>tích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sẵn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rPr>
              <a:t>thì</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r>
              <a:rPr lang="en-US" sz="1800" dirty="0">
                <a:solidFill>
                  <a:srgbClr val="343A40"/>
                </a:solidFill>
                <a:latin typeface="Proxima Nova" panose="020B0604020202020204" charset="0"/>
                <a:ea typeface="Times New Roman" panose="02020603050405020304" pitchFamily="18" charset="0"/>
              </a:rPr>
              <a:t> Bean Validation API.</a:t>
            </a:r>
          </a:p>
        </p:txBody>
      </p:sp>
      <p:sp>
        <p:nvSpPr>
          <p:cNvPr id="8" name="Rectangle 7"/>
          <p:cNvSpPr/>
          <p:nvPr/>
        </p:nvSpPr>
        <p:spPr>
          <a:xfrm>
            <a:off x="82973" y="1897140"/>
            <a:ext cx="7886700" cy="382412"/>
          </a:xfrm>
          <a:prstGeom prst="rect">
            <a:avLst/>
          </a:prstGeom>
        </p:spPr>
        <p:txBody>
          <a:bodyPr wrap="square">
            <a:spAutoFit/>
          </a:bodyPr>
          <a:lstStyle/>
          <a:p>
            <a:pPr>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về</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tay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kích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a:t>
            </a:r>
          </a:p>
        </p:txBody>
      </p:sp>
      <p:pic>
        <p:nvPicPr>
          <p:cNvPr id="9" name="Picture 8"/>
          <p:cNvPicPr>
            <a:picLocks noChangeAspect="1"/>
          </p:cNvPicPr>
          <p:nvPr/>
        </p:nvPicPr>
        <p:blipFill>
          <a:blip r:embed="rId2"/>
          <a:stretch>
            <a:fillRect/>
          </a:stretch>
        </p:blipFill>
        <p:spPr>
          <a:xfrm>
            <a:off x="1553869" y="2368921"/>
            <a:ext cx="6091532" cy="2688219"/>
          </a:xfrm>
          <a:prstGeom prst="rect">
            <a:avLst/>
          </a:prstGeom>
          <a:ln>
            <a:solidFill>
              <a:srgbClr val="FF0000"/>
            </a:solidFill>
          </a:ln>
        </p:spPr>
      </p:pic>
    </p:spTree>
    <p:extLst>
      <p:ext uri="{BB962C8B-B14F-4D97-AF65-F5344CB8AC3E}">
        <p14:creationId xmlns:p14="http://schemas.microsoft.com/office/powerpoint/2010/main" val="3684266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Xử lý lỗi xác thực</a:t>
            </a:r>
            <a:endParaRPr lang="en-US" altLang="en-US" sz="2200" dirty="0"/>
          </a:p>
        </p:txBody>
      </p:sp>
      <p:sp>
        <p:nvSpPr>
          <p:cNvPr id="6" name="Rectangle 5"/>
          <p:cNvSpPr/>
          <p:nvPr/>
        </p:nvSpPr>
        <p:spPr>
          <a:xfrm>
            <a:off x="83820" y="1227316"/>
            <a:ext cx="8869680" cy="1664366"/>
          </a:xfrm>
          <a:prstGeom prst="rect">
            <a:avLst/>
          </a:prstGeom>
        </p:spPr>
        <p:txBody>
          <a:bodyPr wrap="square">
            <a:spAutoFit/>
          </a:bodyPr>
          <a:lstStyle/>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Khi xác thực không thành công thì nên đưa ra một thông báo lỗi có ý nghĩa cho máy khách.</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Để cho phép ứng dụng khách hiển thị thông báo lỗi hữu ích, thì nên trả về cấu trúc dữ liệu chứa thông báo lỗi cho mỗi lần xác thực không thành công.</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19089062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Xử lý lỗi xác thực</a:t>
            </a:r>
            <a:endParaRPr lang="en-US" altLang="en-US" sz="2200" dirty="0"/>
          </a:p>
        </p:txBody>
      </p:sp>
      <p:sp>
        <p:nvSpPr>
          <p:cNvPr id="2" name="Rectangle 1"/>
          <p:cNvSpPr/>
          <p:nvPr/>
        </p:nvSpPr>
        <p:spPr>
          <a:xfrm>
            <a:off x="121920" y="1234678"/>
            <a:ext cx="8763000" cy="369332"/>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Bước 1: </a:t>
            </a:r>
            <a:r>
              <a:rPr lang="en-US" sz="1800" dirty="0">
                <a:solidFill>
                  <a:srgbClr val="343A40"/>
                </a:solidFill>
                <a:latin typeface="Proxima Nova" panose="020B0604020202020204" charset="0"/>
                <a:ea typeface="Times New Roman" panose="02020603050405020304" pitchFamily="18" charset="0"/>
              </a:rPr>
              <a:t>Tạo </a:t>
            </a:r>
            <a:r>
              <a:rPr lang="en-US" sz="1800" dirty="0" err="1">
                <a:solidFill>
                  <a:srgbClr val="343A40"/>
                </a:solidFill>
                <a:latin typeface="Proxima Nova" panose="020B0604020202020204" charset="0"/>
                <a:ea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Violation</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874116" y="1788381"/>
            <a:ext cx="4183784" cy="3089670"/>
          </a:xfrm>
          <a:prstGeom prst="rect">
            <a:avLst/>
          </a:prstGeom>
          <a:ln>
            <a:solidFill>
              <a:srgbClr val="FF0000"/>
            </a:solidFill>
          </a:ln>
        </p:spPr>
      </p:pic>
    </p:spTree>
    <p:extLst>
      <p:ext uri="{BB962C8B-B14F-4D97-AF65-F5344CB8AC3E}">
        <p14:creationId xmlns:p14="http://schemas.microsoft.com/office/powerpoint/2010/main" val="28844522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Xử lý lỗi xác thực</a:t>
            </a:r>
            <a:endParaRPr lang="en-US" altLang="en-US" sz="2200" dirty="0"/>
          </a:p>
        </p:txBody>
      </p:sp>
      <p:sp>
        <p:nvSpPr>
          <p:cNvPr id="2" name="Rectangle 1"/>
          <p:cNvSpPr/>
          <p:nvPr/>
        </p:nvSpPr>
        <p:spPr>
          <a:xfrm>
            <a:off x="106680" y="1227058"/>
            <a:ext cx="8763000" cy="646331"/>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Bước </a:t>
            </a:r>
            <a:r>
              <a:rPr lang="en-US" sz="1800" b="1" dirty="0">
                <a:solidFill>
                  <a:srgbClr val="343A40"/>
                </a:solidFill>
                <a:latin typeface="Proxima Nova" panose="020B0604020202020204" charset="0"/>
                <a:ea typeface="Times New Roman" panose="02020603050405020304" pitchFamily="18" charset="0"/>
              </a:rPr>
              <a:t>2</a:t>
            </a:r>
            <a:r>
              <a:rPr lang="vi-VN" sz="1800" b="1"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Xác định cấu trúc dữ liệu ValidationErrorResponse chứa danh sách các đối tượng Violation</a:t>
            </a:r>
            <a:endParaRPr lang="en-US" sz="1800" dirty="0">
              <a:solidFill>
                <a:srgbClr val="343A40"/>
              </a:solidFill>
              <a:latin typeface="Proxima Nova" panose="020B0604020202020204" charset="0"/>
              <a:ea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17096" y="1814396"/>
            <a:ext cx="6124071" cy="3221280"/>
          </a:xfrm>
          <a:prstGeom prst="rect">
            <a:avLst/>
          </a:prstGeom>
          <a:ln>
            <a:solidFill>
              <a:srgbClr val="FF0000"/>
            </a:solidFill>
          </a:ln>
        </p:spPr>
      </p:pic>
    </p:spTree>
    <p:extLst>
      <p:ext uri="{BB962C8B-B14F-4D97-AF65-F5344CB8AC3E}">
        <p14:creationId xmlns:p14="http://schemas.microsoft.com/office/powerpoint/2010/main" val="2140997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Xử lý lỗi xác thực</a:t>
            </a:r>
            <a:endParaRPr lang="en-US" altLang="en-US" sz="2200" dirty="0"/>
          </a:p>
        </p:txBody>
      </p:sp>
      <p:sp>
        <p:nvSpPr>
          <p:cNvPr id="2" name="Rectangle 1"/>
          <p:cNvSpPr/>
          <p:nvPr/>
        </p:nvSpPr>
        <p:spPr>
          <a:xfrm>
            <a:off x="106680" y="1227058"/>
            <a:ext cx="8763000" cy="646331"/>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Bước </a:t>
            </a:r>
            <a:r>
              <a:rPr lang="en-US" sz="1800" b="1" dirty="0">
                <a:solidFill>
                  <a:srgbClr val="343A40"/>
                </a:solidFill>
                <a:latin typeface="Proxima Nova" panose="020B0604020202020204" charset="0"/>
                <a:ea typeface="Times New Roman" panose="02020603050405020304" pitchFamily="18" charset="0"/>
              </a:rPr>
              <a:t>3</a:t>
            </a:r>
            <a:r>
              <a:rPr lang="vi-VN" sz="1800" dirty="0">
                <a:solidFill>
                  <a:srgbClr val="343A40"/>
                </a:solidFill>
                <a:latin typeface="Proxima Nova" panose="020B0604020202020204" charset="0"/>
                <a:ea typeface="Times New Roman" panose="02020603050405020304" pitchFamily="18" charset="0"/>
              </a:rPr>
              <a:t>: Xác định cấu trúc dữ liệu ValidationErrorResponse chứa danh sách các đối tượng Violation</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981200" y="1821038"/>
            <a:ext cx="4309533" cy="3217028"/>
          </a:xfrm>
          <a:prstGeom prst="rect">
            <a:avLst/>
          </a:prstGeom>
          <a:ln>
            <a:solidFill>
              <a:srgbClr val="FF0000"/>
            </a:solidFill>
          </a:ln>
        </p:spPr>
      </p:pic>
    </p:spTree>
    <p:extLst>
      <p:ext uri="{BB962C8B-B14F-4D97-AF65-F5344CB8AC3E}">
        <p14:creationId xmlns:p14="http://schemas.microsoft.com/office/powerpoint/2010/main" val="13550739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8394670" cy="4090800"/>
          </a:xfrm>
          <a:prstGeom prst="rect">
            <a:avLst/>
          </a:prstGeom>
        </p:spPr>
        <p:txBody>
          <a:bodyPr spcFirstLastPara="1" wrap="square" lIns="91425" tIns="91425" rIns="91425" bIns="91425" anchor="ctr" anchorCtr="0">
            <a:normAutofit/>
          </a:bodyPr>
          <a:lstStyle/>
          <a:p>
            <a:pPr lvl="0">
              <a:lnSpc>
                <a:spcPct val="115000"/>
              </a:lnSpc>
            </a:pPr>
            <a:r>
              <a:rPr lang="en-US" dirty="0" err="1"/>
              <a:t>Gọi</a:t>
            </a:r>
            <a:r>
              <a:rPr lang="en-US" dirty="0"/>
              <a:t> API </a:t>
            </a:r>
            <a:r>
              <a:rPr lang="en-US" dirty="0" err="1"/>
              <a:t>của</a:t>
            </a:r>
            <a:r>
              <a:rPr lang="en-US" dirty="0"/>
              <a:t> </a:t>
            </a:r>
            <a:r>
              <a:rPr lang="en-US" dirty="0" err="1"/>
              <a:t>bên</a:t>
            </a:r>
            <a:r>
              <a:rPr lang="en-US" dirty="0"/>
              <a:t> </a:t>
            </a:r>
            <a:r>
              <a:rPr lang="en-US" dirty="0" err="1"/>
              <a:t>thứ</a:t>
            </a:r>
            <a:r>
              <a:rPr lang="en-US" dirty="0"/>
              <a:t> </a:t>
            </a:r>
            <a:r>
              <a:rPr lang="en-US" dirty="0" err="1"/>
              <a:t>ba</a:t>
            </a:r>
            <a:r>
              <a:rPr lang="en-US" dirty="0"/>
              <a:t> </a:t>
            </a:r>
          </a:p>
        </p:txBody>
      </p:sp>
    </p:spTree>
    <p:extLst>
      <p:ext uri="{BB962C8B-B14F-4D97-AF65-F5344CB8AC3E}">
        <p14:creationId xmlns:p14="http://schemas.microsoft.com/office/powerpoint/2010/main" val="3435754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Khái</a:t>
            </a:r>
            <a:r>
              <a:rPr lang="en-US" altLang="en-US" sz="2200" dirty="0" smtClean="0"/>
              <a:t> </a:t>
            </a:r>
            <a:r>
              <a:rPr lang="en-US" altLang="en-US" sz="2200" dirty="0" err="1" smtClean="0"/>
              <a:t>niệm</a:t>
            </a:r>
            <a:r>
              <a:rPr lang="en-US" altLang="en-US" sz="2200" dirty="0" smtClean="0"/>
              <a:t> CRUD</a:t>
            </a:r>
            <a:endParaRPr lang="en-US" altLang="en-US" sz="2200" dirty="0"/>
          </a:p>
        </p:txBody>
      </p:sp>
      <p:sp>
        <p:nvSpPr>
          <p:cNvPr id="7" name="Rectangle 6"/>
          <p:cNvSpPr/>
          <p:nvPr/>
        </p:nvSpPr>
        <p:spPr>
          <a:xfrm>
            <a:off x="160866" y="1294140"/>
            <a:ext cx="8729133" cy="2452531"/>
          </a:xfrm>
          <a:prstGeom prst="rect">
            <a:avLst/>
          </a:prstGeom>
        </p:spPr>
        <p:txBody>
          <a:bodyPr wrap="square">
            <a:spAutoFit/>
          </a:bodyPr>
          <a:lstStyle/>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CRUD hướng dữ liệu và sử dụng tiêu chuẩn hóa các động từ hành động HTTP. </a:t>
            </a:r>
            <a:endParaRPr lang="en-US" sz="1800" dirty="0">
              <a:solidFill>
                <a:srgbClr val="343A40"/>
              </a:solidFill>
              <a:latin typeface="Proxima Nova" panose="020B0604020202020204" charset="0"/>
              <a:ea typeface="Times New Roman" panose="02020603050405020304" pitchFamily="18" charset="0"/>
            </a:endParaRPr>
          </a:p>
          <a:p>
            <a:pPr algn="just">
              <a:lnSpc>
                <a:spcPct val="120000"/>
              </a:lnSpc>
              <a:spcBef>
                <a:spcPts val="300"/>
              </a:spcBef>
              <a:spcAft>
                <a:spcPts val="300"/>
              </a:spcAft>
            </a:pP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số</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cơ</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HTTP</a:t>
            </a:r>
            <a:r>
              <a:rPr lang="en-US" sz="1800" dirty="0">
                <a:solidFill>
                  <a:srgbClr val="343A40"/>
                </a:solidFill>
                <a:latin typeface="Proxima Nova" panose="020B0604020202020204" charset="0"/>
                <a:ea typeface="Times New Roman" panose="02020603050405020304" pitchFamily="18" charset="0"/>
              </a:rPr>
              <a:t>:</a:t>
            </a:r>
            <a:endParaRPr lang="vi-VN" sz="1800" dirty="0">
              <a:solidFill>
                <a:srgbClr val="343A40"/>
              </a:solidFill>
              <a:latin typeface="Proxima Nova" panose="020B0604020202020204" charset="0"/>
              <a:ea typeface="Times New Roman" panose="02020603050405020304" pitchFamily="18" charset="0"/>
            </a:endParaRP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POST: Tạo tài nguyên mới</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GET: Đọc một tài nguyên</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PUT: Cập nhật tài nguyên hiện có</a:t>
            </a:r>
          </a:p>
          <a:p>
            <a:pPr algn="just">
              <a:lnSpc>
                <a:spcPct val="12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DELETE: Xóa tài nguyên</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p:cNvPicPr>
            <a:picLocks noChangeAspect="1"/>
          </p:cNvPicPr>
          <p:nvPr/>
        </p:nvPicPr>
        <p:blipFill rotWithShape="1">
          <a:blip r:embed="rId2"/>
          <a:srcRect l="6561" r="3707"/>
          <a:stretch/>
        </p:blipFill>
        <p:spPr>
          <a:xfrm>
            <a:off x="4152900" y="2602229"/>
            <a:ext cx="4846320" cy="2472691"/>
          </a:xfrm>
          <a:prstGeom prst="rect">
            <a:avLst/>
          </a:prstGeom>
        </p:spPr>
      </p:pic>
    </p:spTree>
    <p:extLst>
      <p:ext uri="{BB962C8B-B14F-4D97-AF65-F5344CB8AC3E}">
        <p14:creationId xmlns:p14="http://schemas.microsoft.com/office/powerpoint/2010/main" val="37976441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Khái niệm API </a:t>
            </a:r>
            <a:endParaRPr lang="en-US" altLang="en-US" sz="2200" dirty="0"/>
          </a:p>
        </p:txBody>
      </p:sp>
      <p:sp>
        <p:nvSpPr>
          <p:cNvPr id="6" name="Rectangle 5"/>
          <p:cNvSpPr/>
          <p:nvPr/>
        </p:nvSpPr>
        <p:spPr>
          <a:xfrm>
            <a:off x="182033" y="1214684"/>
            <a:ext cx="8788400" cy="3795719"/>
          </a:xfrm>
          <a:prstGeom prst="rect">
            <a:avLst/>
          </a:prstGeom>
        </p:spPr>
        <p:txBody>
          <a:bodyPr wrap="square">
            <a:spAutoFit/>
          </a:bodyPr>
          <a:lstStyle/>
          <a:p>
            <a:pPr algn="just">
              <a:lnSpc>
                <a:spcPct val="150000"/>
              </a:lnSpc>
            </a:pPr>
            <a:r>
              <a:rPr lang="en-US" sz="1800" dirty="0">
                <a:solidFill>
                  <a:srgbClr val="343A40"/>
                </a:solidFill>
                <a:latin typeface="Proxima Nova" panose="020B0604020202020204" charset="0"/>
                <a:ea typeface="Times New Roman" panose="02020603050405020304" pitchFamily="18" charset="0"/>
              </a:rPr>
              <a:t>API (Application Programming Interface-</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truyền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con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giữa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chúng</a:t>
            </a:r>
            <a:r>
              <a:rPr lang="en-US" sz="1800" dirty="0">
                <a:solidFill>
                  <a:srgbClr val="343A40"/>
                </a:solidFill>
                <a:latin typeface="Proxima Nova" panose="020B0604020202020204" charset="0"/>
                <a:ea typeface="Times New Roman" panose="02020603050405020304" pitchFamily="18" charset="0"/>
              </a:rPr>
              <a:t>. </a:t>
            </a:r>
          </a:p>
          <a:p>
            <a:pPr algn="just">
              <a:lnSpc>
                <a:spcPct val="150000"/>
              </a:lnSpc>
            </a:pP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cụ</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việc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dễ</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đơn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hơn</a:t>
            </a:r>
            <a:r>
              <a:rPr lang="en-US" sz="1800" dirty="0">
                <a:solidFill>
                  <a:srgbClr val="343A40"/>
                </a:solidFill>
                <a:latin typeface="Proxima Nova" panose="020B0604020202020204" charset="0"/>
                <a:ea typeface="Times New Roman" panose="02020603050405020304" pitchFamily="18" charset="0"/>
              </a:rPr>
              <a:t>. </a:t>
            </a: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API </a:t>
            </a:r>
            <a:r>
              <a:rPr lang="en-US" sz="1800" dirty="0" err="1">
                <a:solidFill>
                  <a:srgbClr val="343A40"/>
                </a:solidFill>
                <a:latin typeface="Proxima Nova" panose="020B0604020202020204" charset="0"/>
                <a:ea typeface="Times New Roman" panose="02020603050405020304" pitchFamily="18" charset="0"/>
              </a:rPr>
              <a:t>hỗ</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quả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mềm</a:t>
            </a:r>
            <a:r>
              <a:rPr lang="en-US" sz="1800" dirty="0">
                <a:solidFill>
                  <a:srgbClr val="343A40"/>
                </a:solidFill>
                <a:latin typeface="Proxima Nova" panose="020B0604020202020204" charset="0"/>
                <a:ea typeface="Times New Roman" panose="02020603050405020304" pitchFamily="18" charset="0"/>
              </a:rPr>
              <a:t> </a:t>
            </a: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API </a:t>
            </a:r>
            <a:r>
              <a:rPr lang="en-US" sz="1800" dirty="0" err="1">
                <a:solidFill>
                  <a:srgbClr val="343A40"/>
                </a:solidFill>
                <a:latin typeface="Proxima Nova" panose="020B0604020202020204" charset="0"/>
                <a:ea typeface="Times New Roman" panose="02020603050405020304" pitchFamily="18" charset="0"/>
              </a:rPr>
              <a:t>giúp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rPr>
              <a:t> </a:t>
            </a:r>
          </a:p>
        </p:txBody>
      </p:sp>
    </p:spTree>
    <p:extLst>
      <p:ext uri="{BB962C8B-B14F-4D97-AF65-F5344CB8AC3E}">
        <p14:creationId xmlns:p14="http://schemas.microsoft.com/office/powerpoint/2010/main" val="23043582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Khái niệm API </a:t>
            </a:r>
            <a:endParaRPr lang="en-US" altLang="en-US" sz="2200" dirty="0"/>
          </a:p>
        </p:txBody>
      </p:sp>
      <p:pic>
        <p:nvPicPr>
          <p:cNvPr id="7" name="Picture 6" descr="API (Application Programming Interface)"/>
          <p:cNvPicPr/>
          <p:nvPr/>
        </p:nvPicPr>
        <p:blipFill>
          <a:blip r:embed="rId2">
            <a:extLst>
              <a:ext uri="{28A0092B-C50C-407E-A947-70E740481C1C}">
                <a14:useLocalDpi xmlns:a14="http://schemas.microsoft.com/office/drawing/2010/main" val="0"/>
              </a:ext>
            </a:extLst>
          </a:blip>
          <a:srcRect/>
          <a:stretch>
            <a:fillRect/>
          </a:stretch>
        </p:blipFill>
        <p:spPr bwMode="auto">
          <a:xfrm>
            <a:off x="1377950" y="2350135"/>
            <a:ext cx="5943600" cy="2793365"/>
          </a:xfrm>
          <a:prstGeom prst="rect">
            <a:avLst/>
          </a:prstGeom>
          <a:noFill/>
          <a:ln>
            <a:noFill/>
          </a:ln>
        </p:spPr>
      </p:pic>
      <p:sp>
        <p:nvSpPr>
          <p:cNvPr id="9" name="Rectangle 8"/>
          <p:cNvSpPr/>
          <p:nvPr/>
        </p:nvSpPr>
        <p:spPr>
          <a:xfrm>
            <a:off x="275166" y="1214165"/>
            <a:ext cx="8597900" cy="1359702"/>
          </a:xfrm>
          <a:prstGeom prst="rect">
            <a:avLst/>
          </a:prstGeom>
        </p:spPr>
        <p:txBody>
          <a:bodyPr wrap="square">
            <a:spAutoFit/>
          </a:bodyPr>
          <a:lstStyle/>
          <a:p>
            <a:pPr algn="just">
              <a:lnSpc>
                <a:spcPct val="150000"/>
              </a:lnSpc>
            </a:pPr>
            <a:r>
              <a:rPr lang="en-US" sz="1800" dirty="0">
                <a:solidFill>
                  <a:srgbClr val="343A40"/>
                </a:solidFill>
                <a:latin typeface="Proxima Nova" panose="020B0604020202020204" charset="0"/>
                <a:ea typeface="Times New Roman" panose="02020603050405020304" pitchFamily="18" charset="0"/>
              </a:rPr>
              <a:t>Nhà </a:t>
            </a:r>
            <a:r>
              <a:rPr lang="en-US" sz="1800" dirty="0" err="1">
                <a:solidFill>
                  <a:srgbClr val="343A40"/>
                </a:solidFill>
                <a:latin typeface="Proxima Nova" panose="020B0604020202020204" charset="0"/>
                <a:ea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rãi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mềm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lệnh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viết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tạp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cùng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lệnh</a:t>
            </a:r>
            <a:r>
              <a:rPr lang="en-US" sz="1800" dirty="0">
                <a:solidFill>
                  <a:srgbClr val="343A40"/>
                </a:solidFill>
                <a:latin typeface="Proxima Nova" panose="020B0604020202020204" charset="0"/>
                <a:ea typeface="Times New Roman" panose="02020603050405020304" pitchFamily="18" charset="0"/>
              </a:rPr>
              <a:t>.</a:t>
            </a:r>
          </a:p>
        </p:txBody>
      </p:sp>
    </p:spTree>
    <p:extLst>
      <p:ext uri="{BB962C8B-B14F-4D97-AF65-F5344CB8AC3E}">
        <p14:creationId xmlns:p14="http://schemas.microsoft.com/office/powerpoint/2010/main" val="30464572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Hoạt động của API</a:t>
            </a:r>
            <a:endParaRPr lang="en-US" altLang="en-US" sz="2200" dirty="0"/>
          </a:p>
        </p:txBody>
      </p:sp>
      <p:sp>
        <p:nvSpPr>
          <p:cNvPr id="3" name="Rectangle 2"/>
          <p:cNvSpPr/>
          <p:nvPr/>
        </p:nvSpPr>
        <p:spPr>
          <a:xfrm>
            <a:off x="171450" y="1315802"/>
            <a:ext cx="8826500" cy="2585323"/>
          </a:xfrm>
          <a:prstGeom prst="rect">
            <a:avLst/>
          </a:prstGeom>
        </p:spPr>
        <p:txBody>
          <a:bodyPr wrap="square">
            <a:spAutoFit/>
          </a:bodyPr>
          <a:lstStyle/>
          <a:p>
            <a:pPr algn="just">
              <a:lnSpc>
                <a:spcPct val="150000"/>
              </a:lnSpc>
            </a:pPr>
            <a:r>
              <a:rPr lang="en-US" sz="1800" dirty="0">
                <a:solidFill>
                  <a:srgbClr val="343A40"/>
                </a:solidFill>
                <a:latin typeface="Proxima Nova" panose="020B0604020202020204" charset="0"/>
                <a:ea typeface="Times New Roman" panose="02020603050405020304" pitchFamily="18" charset="0"/>
              </a:rPr>
              <a:t>Các </a:t>
            </a:r>
            <a:r>
              <a:rPr lang="en-US" sz="1800" dirty="0" err="1">
                <a:solidFill>
                  <a:srgbClr val="343A40"/>
                </a:solidFill>
                <a:latin typeface="Proxima Nova" panose="020B0604020202020204" charset="0"/>
                <a:ea typeface="Times New Roman" panose="02020603050405020304" pitchFamily="18" charset="0"/>
              </a:rPr>
              <a:t>bước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API:</a:t>
            </a:r>
          </a:p>
          <a:p>
            <a:pPr algn="just">
              <a:lnSpc>
                <a:spcPct val="150000"/>
              </a:lnSpc>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1: </a:t>
            </a:r>
            <a:r>
              <a:rPr lang="en-US" sz="1800" dirty="0" err="1">
                <a:solidFill>
                  <a:srgbClr val="343A40"/>
                </a:solidFill>
                <a:latin typeface="Proxima Nova" panose="020B0604020202020204" charset="0"/>
                <a:ea typeface="Times New Roman" panose="02020603050405020304" pitchFamily="18" charset="0"/>
              </a:rPr>
              <a:t>Máy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gửi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yêu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cầu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qua URI API (</a:t>
            </a:r>
            <a:r>
              <a:rPr lang="en-US" sz="1800" dirty="0" err="1">
                <a:solidFill>
                  <a:srgbClr val="343A40"/>
                </a:solidFill>
                <a:latin typeface="Proxima Nova" panose="020B0604020202020204" charset="0"/>
                <a:ea typeface="Times New Roman" panose="02020603050405020304" pitchFamily="18" charset="0"/>
              </a:rPr>
              <a:t>Mã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danh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tài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nguyên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thống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nhất</a:t>
            </a:r>
            <a:r>
              <a:rPr lang="en-US" sz="1800" dirty="0">
                <a:solidFill>
                  <a:srgbClr val="343A40"/>
                </a:solidFill>
                <a:latin typeface="Proxima Nova" panose="020B0604020202020204" charset="0"/>
                <a:ea typeface="Times New Roman" panose="02020603050405020304" pitchFamily="18" charset="0"/>
              </a:rPr>
              <a:t>)</a:t>
            </a:r>
          </a:p>
          <a:p>
            <a:pPr algn="just">
              <a:lnSpc>
                <a:spcPct val="150000"/>
              </a:lnSpc>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2: </a:t>
            </a:r>
            <a:r>
              <a:rPr lang="en-US" sz="1800" dirty="0">
                <a:solidFill>
                  <a:srgbClr val="343A40"/>
                </a:solidFill>
                <a:latin typeface="Proxima Nova" panose="020B0604020202020204" charset="0"/>
                <a:ea typeface="Times New Roman" panose="02020603050405020304" pitchFamily="18" charset="0"/>
              </a:rPr>
              <a:t>API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đến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chủ</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nhận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yêu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cầu</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3: </a:t>
            </a:r>
            <a:r>
              <a:rPr lang="en-US" sz="1800" dirty="0" err="1">
                <a:solidFill>
                  <a:srgbClr val="343A40"/>
                </a:solidFill>
                <a:latin typeface="Proxima Nova" panose="020B0604020202020204" charset="0"/>
                <a:ea typeface="Times New Roman" panose="02020603050405020304" pitchFamily="18" charset="0"/>
              </a:rPr>
              <a:t>Máy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chủ</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sẽ</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gửi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hồi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lại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tin</a:t>
            </a:r>
          </a:p>
          <a:p>
            <a:pPr algn="just">
              <a:lnSpc>
                <a:spcPct val="150000"/>
              </a:lnSpc>
            </a:pPr>
            <a:r>
              <a:rPr lang="en-US" sz="1800" b="1" dirty="0" err="1">
                <a:solidFill>
                  <a:srgbClr val="343A40"/>
                </a:solidFill>
                <a:latin typeface="Proxima Nova" panose="020B0604020202020204" charset="0"/>
                <a:ea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rPr>
              <a:t> 4: </a:t>
            </a:r>
            <a:r>
              <a:rPr lang="en-US" sz="1800" dirty="0">
                <a:solidFill>
                  <a:srgbClr val="343A40"/>
                </a:solidFill>
                <a:latin typeface="Proxima Nova" panose="020B0604020202020204" charset="0"/>
                <a:ea typeface="Times New Roman" panose="02020603050405020304" pitchFamily="18" charset="0"/>
              </a:rPr>
              <a:t>API </a:t>
            </a:r>
            <a:r>
              <a:rPr lang="en-US" sz="1800" dirty="0" err="1">
                <a:solidFill>
                  <a:srgbClr val="343A40"/>
                </a:solidFill>
                <a:latin typeface="Proxima Nova" panose="020B0604020202020204" charset="0"/>
                <a:ea typeface="Times New Roman" panose="02020603050405020304" pitchFamily="18" charset="0"/>
              </a:rPr>
              <a:t>chuyển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đến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khách</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2279002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Kiến trúc của API </a:t>
            </a:r>
            <a:endParaRPr lang="en-US" altLang="en-US" sz="2200" dirty="0"/>
          </a:p>
        </p:txBody>
      </p:sp>
      <p:sp>
        <p:nvSpPr>
          <p:cNvPr id="3" name="Rectangle 2"/>
          <p:cNvSpPr/>
          <p:nvPr/>
        </p:nvSpPr>
        <p:spPr>
          <a:xfrm>
            <a:off x="171450" y="1315802"/>
            <a:ext cx="8826500" cy="887231"/>
          </a:xfrm>
          <a:prstGeom prst="rect">
            <a:avLst/>
          </a:prstGeom>
        </p:spPr>
        <p:txBody>
          <a:bodyPr wrap="square">
            <a:spAutoFit/>
          </a:bodyPr>
          <a:lstStyle/>
          <a:p>
            <a:pPr algn="just">
              <a:lnSpc>
                <a:spcPct val="150000"/>
              </a:lnSpc>
            </a:pPr>
            <a:r>
              <a:rPr lang="vi-VN" sz="1800" dirty="0">
                <a:solidFill>
                  <a:srgbClr val="343A40"/>
                </a:solidFill>
                <a:latin typeface="Proxima Nova" panose="020B0604020202020204" charset="0"/>
                <a:ea typeface="Times New Roman" panose="02020603050405020304" pitchFamily="18" charset="0"/>
              </a:rPr>
              <a:t>- REST (Chuyển giao trạng thái đại diện)</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 SOAP (Giao thức truy cập đối tượng đơn giản)</a:t>
            </a:r>
          </a:p>
        </p:txBody>
      </p:sp>
      <p:pic>
        <p:nvPicPr>
          <p:cNvPr id="2052" name="Picture 4" descr="REST Vs SOAP - What is the difference? | Tech Primer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558" y="2251405"/>
            <a:ext cx="4930775" cy="27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32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Các loại API</a:t>
            </a:r>
            <a:endParaRPr lang="en-US" altLang="en-US" sz="2200" dirty="0"/>
          </a:p>
        </p:txBody>
      </p:sp>
      <p:sp>
        <p:nvSpPr>
          <p:cNvPr id="5" name="Rectangle 4"/>
          <p:cNvSpPr/>
          <p:nvPr/>
        </p:nvSpPr>
        <p:spPr>
          <a:xfrm>
            <a:off x="91440" y="1079478"/>
            <a:ext cx="8854440" cy="4065793"/>
          </a:xfrm>
          <a:prstGeom prst="rect">
            <a:avLst/>
          </a:prstGeom>
        </p:spPr>
        <p:txBody>
          <a:bodyPr wrap="square">
            <a:spAutoFit/>
          </a:bodyPr>
          <a:lstStyle/>
          <a:p>
            <a:pPr algn="just">
              <a:lnSpc>
                <a:spcPct val="120000"/>
              </a:lnSpc>
            </a:pPr>
            <a:r>
              <a:rPr lang="en-US" sz="1800" b="1" dirty="0">
                <a:solidFill>
                  <a:srgbClr val="343A40"/>
                </a:solidFill>
                <a:latin typeface="Proxima Nova" panose="020B0604020202020204" charset="0"/>
                <a:ea typeface="Times New Roman" panose="02020603050405020304" pitchFamily="18" charset="0"/>
              </a:rPr>
              <a:t>1. API WEB</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rãi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rPr>
              <a:t> web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dễ</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HTTP. </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nguồn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bởi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số</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lượng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lớn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qua </a:t>
            </a:r>
            <a:r>
              <a:rPr lang="en-US" sz="1800" dirty="0" err="1">
                <a:solidFill>
                  <a:srgbClr val="343A40"/>
                </a:solidFill>
                <a:latin typeface="Proxima Nova" panose="020B0604020202020204" charset="0"/>
                <a:ea typeface="Times New Roman" panose="02020603050405020304" pitchFamily="18" charset="0"/>
              </a:rPr>
              <a:t>điện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thoại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bảng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PC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họ</a:t>
            </a:r>
            <a:r>
              <a:rPr lang="en-US" sz="1800" dirty="0">
                <a:solidFill>
                  <a:srgbClr val="343A40"/>
                </a:solidFill>
                <a:latin typeface="Proxima Nova" panose="020B0604020202020204" charset="0"/>
                <a:ea typeface="Times New Roman" panose="02020603050405020304" pitchFamily="18" charset="0"/>
              </a:rPr>
              <a:t>.</a:t>
            </a:r>
          </a:p>
          <a:p>
            <a:pPr algn="just">
              <a:lnSpc>
                <a:spcPct val="120000"/>
              </a:lnSpc>
            </a:pPr>
            <a:r>
              <a:rPr lang="en-US" sz="1800" b="1" dirty="0">
                <a:solidFill>
                  <a:srgbClr val="343A40"/>
                </a:solidFill>
                <a:latin typeface="Proxima Nova" panose="020B0604020202020204" charset="0"/>
                <a:ea typeface="Times New Roman" panose="02020603050405020304" pitchFamily="18" charset="0"/>
              </a:rPr>
              <a:t>2. LOCAL APIs</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này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nhận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dịch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mềm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bộ</a:t>
            </a:r>
            <a:r>
              <a:rPr lang="en-US" sz="1800" dirty="0">
                <a:solidFill>
                  <a:srgbClr val="343A40"/>
                </a:solidFill>
                <a:latin typeface="Proxima Nova" panose="020B0604020202020204" charset="0"/>
                <a:ea typeface="Times New Roman" panose="02020603050405020304" pitchFamily="18" charset="0"/>
              </a:rPr>
              <a:t>. </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TAPI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thoại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.NET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những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phổ</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biến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về</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cục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bộ</a:t>
            </a:r>
            <a:r>
              <a:rPr lang="en-US" sz="1800" dirty="0">
                <a:solidFill>
                  <a:srgbClr val="343A40"/>
                </a:solidFill>
                <a:latin typeface="Proxima Nova" panose="020B0604020202020204" charset="0"/>
                <a:ea typeface="Times New Roman" panose="02020603050405020304" pitchFamily="18" charset="0"/>
              </a:rPr>
              <a:t>.</a:t>
            </a:r>
          </a:p>
          <a:p>
            <a:pPr algn="just">
              <a:lnSpc>
                <a:spcPct val="120000"/>
              </a:lnSpc>
            </a:pPr>
            <a:r>
              <a:rPr lang="en-US" sz="1800" b="1" dirty="0">
                <a:solidFill>
                  <a:srgbClr val="343A40"/>
                </a:solidFill>
                <a:latin typeface="Proxima Nova" panose="020B0604020202020204" charset="0"/>
                <a:ea typeface="Times New Roman" panose="02020603050405020304" pitchFamily="18" charset="0"/>
              </a:rPr>
              <a:t>3. PROGRAM APIs</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Làm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từ</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như</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bộ</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RPC (Các </a:t>
            </a:r>
            <a:r>
              <a:rPr lang="en-US" sz="1800" dirty="0" err="1">
                <a:solidFill>
                  <a:srgbClr val="343A40"/>
                </a:solidFill>
                <a:latin typeface="Proxima Nova" panose="020B0604020202020204" charset="0"/>
                <a:ea typeface="Times New Roman" panose="02020603050405020304" pitchFamily="18" charset="0"/>
              </a:rPr>
              <a:t>cuộc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thủ</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từ</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xa</a:t>
            </a:r>
            <a:r>
              <a:rPr lang="en-US" sz="1800" dirty="0">
                <a:solidFill>
                  <a:srgbClr val="343A40"/>
                </a:solidFill>
                <a:latin typeface="Proxima Nova" panose="020B0604020202020204" charset="0"/>
                <a:ea typeface="Times New Roman" panose="02020603050405020304" pitchFamily="18" charset="0"/>
              </a:rPr>
              <a:t>). </a:t>
            </a:r>
          </a:p>
          <a:p>
            <a:pPr algn="just">
              <a:lnSpc>
                <a:spcPct val="120000"/>
              </a:lnSpc>
            </a:pPr>
            <a:r>
              <a:rPr lang="en-US" sz="1800" dirty="0">
                <a:solidFill>
                  <a:srgbClr val="343A40"/>
                </a:solidFill>
                <a:latin typeface="Proxima Nova" panose="020B0604020202020204" charset="0"/>
                <a:ea typeface="Times New Roman" panose="02020603050405020304" pitchFamily="18" charset="0"/>
              </a:rPr>
              <a:t>SOAP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nổi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về</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này</a:t>
            </a:r>
            <a:r>
              <a:rPr lang="en-US" sz="1800" dirty="0">
                <a:solidFill>
                  <a:srgbClr val="343A40"/>
                </a:solidFill>
                <a:latin typeface="Proxima Nova" panose="020B0604020202020204" charset="0"/>
                <a:ea typeface="Times New Roman" panose="02020603050405020304" pitchFamily="18" charset="0"/>
              </a:rPr>
              <a:t>.</a:t>
            </a:r>
          </a:p>
        </p:txBody>
      </p:sp>
    </p:spTree>
    <p:extLst>
      <p:ext uri="{BB962C8B-B14F-4D97-AF65-F5344CB8AC3E}">
        <p14:creationId xmlns:p14="http://schemas.microsoft.com/office/powerpoint/2010/main" val="14174742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Các loại API</a:t>
            </a:r>
            <a:endParaRPr lang="en-US" altLang="en-US" sz="2200" dirty="0"/>
          </a:p>
        </p:txBody>
      </p:sp>
      <p:sp>
        <p:nvSpPr>
          <p:cNvPr id="3" name="Rectangle 2"/>
          <p:cNvSpPr/>
          <p:nvPr/>
        </p:nvSpPr>
        <p:spPr>
          <a:xfrm>
            <a:off x="91440" y="1163885"/>
            <a:ext cx="8968740" cy="3671070"/>
          </a:xfrm>
          <a:prstGeom prst="rect">
            <a:avLst/>
          </a:prstGeom>
        </p:spPr>
        <p:txBody>
          <a:bodyPr wrap="square">
            <a:spAutoFit/>
          </a:bodyPr>
          <a:lstStyle/>
          <a:p>
            <a:pPr algn="just">
              <a:lnSpc>
                <a:spcPct val="130000"/>
              </a:lnSpc>
            </a:pPr>
            <a:r>
              <a:rPr lang="en-US" sz="1800" b="1" dirty="0">
                <a:solidFill>
                  <a:srgbClr val="343A40"/>
                </a:solidFill>
                <a:latin typeface="Proxima Nova" panose="020B0604020202020204" charset="0"/>
                <a:ea typeface="Times New Roman" panose="02020603050405020304" pitchFamily="18" charset="0"/>
              </a:rPr>
              <a:t>4. SOAP </a:t>
            </a:r>
            <a:r>
              <a:rPr lang="en-US" sz="1800" dirty="0">
                <a:solidFill>
                  <a:srgbClr val="343A40"/>
                </a:solidFill>
                <a:latin typeface="Proxima Nova" panose="020B0604020202020204" charset="0"/>
                <a:ea typeface="Times New Roman" panose="02020603050405020304" pitchFamily="18" charset="0"/>
              </a:rPr>
              <a:t>(</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ĐƠN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báo</a:t>
            </a:r>
            <a:r>
              <a:rPr lang="en-US" sz="1800" dirty="0">
                <a:solidFill>
                  <a:srgbClr val="343A40"/>
                </a:solidFill>
                <a:latin typeface="Proxima Nova" panose="020B0604020202020204" charset="0"/>
                <a:ea typeface="Times New Roman" panose="02020603050405020304" pitchFamily="18" charset="0"/>
              </a:rPr>
              <a:t> ở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dạng</a:t>
            </a:r>
            <a:r>
              <a:rPr lang="en-US" sz="1800" dirty="0">
                <a:solidFill>
                  <a:srgbClr val="343A40"/>
                </a:solidFill>
                <a:latin typeface="Proxima Nova" panose="020B0604020202020204" charset="0"/>
                <a:ea typeface="Times New Roman" panose="02020603050405020304" pitchFamily="18" charset="0"/>
              </a:rPr>
              <a:t> XML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web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a:t>
            </a:r>
          </a:p>
          <a:p>
            <a:pPr algn="just">
              <a:lnSpc>
                <a:spcPct val="130000"/>
              </a:lnSpc>
            </a:pPr>
            <a:r>
              <a:rPr lang="en-US" sz="1800" b="1" dirty="0">
                <a:solidFill>
                  <a:srgbClr val="343A40"/>
                </a:solidFill>
                <a:latin typeface="Proxima Nova" panose="020B0604020202020204" charset="0"/>
                <a:ea typeface="Times New Roman" panose="02020603050405020304" pitchFamily="18" charset="0"/>
              </a:rPr>
              <a:t>5. REST </a:t>
            </a:r>
            <a:r>
              <a:rPr lang="en-US" sz="1800" dirty="0">
                <a:solidFill>
                  <a:srgbClr val="343A40"/>
                </a:solidFill>
                <a:latin typeface="Proxima Nova" panose="020B0604020202020204" charset="0"/>
                <a:ea typeface="Times New Roman" panose="02020603050405020304" pitchFamily="18" charset="0"/>
              </a:rPr>
              <a:t>(</a:t>
            </a:r>
            <a:r>
              <a:rPr lang="en-US" sz="1800" dirty="0" err="1">
                <a:solidFill>
                  <a:srgbClr val="343A40"/>
                </a:solidFill>
                <a:latin typeface="Proxima Nova" panose="020B0604020202020204" charset="0"/>
                <a:ea typeface="Times New Roman" panose="02020603050405020304" pitchFamily="18" charset="0"/>
              </a:rPr>
              <a:t>Chuyển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rPr>
              <a:t>): </a:t>
            </a:r>
          </a:p>
          <a:p>
            <a:pPr algn="just">
              <a:lnSpc>
                <a:spcPct val="130000"/>
              </a:lnSpc>
            </a:pP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HTTP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GET, POST, PUT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DELETE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p>
          <a:p>
            <a:pPr algn="just">
              <a:lnSpc>
                <a:spcPct val="130000"/>
              </a:lnSpc>
            </a:pP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tận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a:t>
            </a:r>
          </a:p>
          <a:p>
            <a:pPr algn="just">
              <a:lnSpc>
                <a:spcPct val="130000"/>
              </a:lnSpc>
            </a:pPr>
            <a:r>
              <a:rPr lang="en-US" sz="1800" b="1" dirty="0">
                <a:solidFill>
                  <a:srgbClr val="343A40"/>
                </a:solidFill>
                <a:latin typeface="Proxima Nova" panose="020B0604020202020204" charset="0"/>
                <a:ea typeface="Times New Roman" panose="02020603050405020304" pitchFamily="18" charset="0"/>
              </a:rPr>
              <a:t>6. </a:t>
            </a:r>
            <a:r>
              <a:rPr lang="en-US" sz="1800" b="1" dirty="0" err="1">
                <a:solidFill>
                  <a:srgbClr val="343A40"/>
                </a:solidFill>
                <a:latin typeface="Proxima Nova" panose="020B0604020202020204" charset="0"/>
                <a:ea typeface="Times New Roman" panose="02020603050405020304" pitchFamily="18" charset="0"/>
              </a:rPr>
              <a:t>JSON</a:t>
            </a:r>
            <a:r>
              <a:rPr lang="en-US" sz="1800" b="1" dirty="0">
                <a:solidFill>
                  <a:srgbClr val="343A40"/>
                </a:solidFill>
                <a:latin typeface="Proxima Nova" panose="020B0604020202020204" charset="0"/>
                <a:ea typeface="Times New Roman" panose="02020603050405020304" pitchFamily="18" charset="0"/>
              </a:rPr>
              <a:t>-RPC: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JSON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truyền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lệnh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thủ</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từ</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nhẹ</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số</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trúc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a:t>
            </a:r>
          </a:p>
          <a:p>
            <a:pPr algn="just">
              <a:lnSpc>
                <a:spcPct val="130000"/>
              </a:lnSpc>
            </a:pPr>
            <a:r>
              <a:rPr lang="en-US" sz="1800" b="1" dirty="0">
                <a:solidFill>
                  <a:srgbClr val="343A40"/>
                </a:solidFill>
                <a:latin typeface="Proxima Nova" panose="020B0604020202020204" charset="0"/>
                <a:ea typeface="Times New Roman" panose="02020603050405020304" pitchFamily="18" charset="0"/>
              </a:rPr>
              <a:t>7. XML-RPC: </a:t>
            </a:r>
          </a:p>
          <a:p>
            <a:pPr algn="just">
              <a:lnSpc>
                <a:spcPct val="130000"/>
              </a:lnSpc>
            </a:pPr>
            <a:r>
              <a:rPr lang="en-US" sz="1800" dirty="0" err="1">
                <a:solidFill>
                  <a:srgbClr val="343A40"/>
                </a:solidFill>
                <a:latin typeface="Proxima Nova" panose="020B0604020202020204" charset="0"/>
                <a:ea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rPr>
              <a:t> XML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HTTP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truyền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p>
          <a:p>
            <a:pPr algn="just">
              <a:lnSpc>
                <a:spcPct val="130000"/>
              </a:lnSpc>
            </a:pPr>
            <a:r>
              <a:rPr lang="en-US" sz="1800" dirty="0" err="1">
                <a:solidFill>
                  <a:srgbClr val="343A40"/>
                </a:solidFill>
                <a:latin typeface="Proxima Nova" panose="020B0604020202020204" charset="0"/>
                <a:ea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đổi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tin </a:t>
            </a:r>
            <a:r>
              <a:rPr lang="en-US" sz="1800" dirty="0" err="1">
                <a:solidFill>
                  <a:srgbClr val="343A40"/>
                </a:solidFill>
                <a:latin typeface="Proxima Nova" panose="020B0604020202020204" charset="0"/>
                <a:ea typeface="Times New Roman" panose="02020603050405020304" pitchFamily="18" charset="0"/>
              </a:rPr>
              <a:t>giữa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nhiều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mạng</a:t>
            </a:r>
            <a:r>
              <a:rPr lang="en-US" sz="1800" dirty="0">
                <a:solidFill>
                  <a:srgbClr val="343A40"/>
                </a:solidFill>
                <a:latin typeface="Proxima Nova" panose="020B0604020202020204" charset="0"/>
                <a:ea typeface="Times New Roman" panose="02020603050405020304" pitchFamily="18" charset="0"/>
              </a:rPr>
              <a:t>.</a:t>
            </a:r>
          </a:p>
        </p:txBody>
      </p:sp>
    </p:spTree>
    <p:extLst>
      <p:ext uri="{BB962C8B-B14F-4D97-AF65-F5344CB8AC3E}">
        <p14:creationId xmlns:p14="http://schemas.microsoft.com/office/powerpoint/2010/main" val="23139337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API REST </a:t>
            </a:r>
            <a:endParaRPr lang="en-US" altLang="en-US" sz="2200" dirty="0"/>
          </a:p>
        </p:txBody>
      </p:sp>
      <p:sp>
        <p:nvSpPr>
          <p:cNvPr id="3" name="Rectangle 2"/>
          <p:cNvSpPr/>
          <p:nvPr/>
        </p:nvSpPr>
        <p:spPr>
          <a:xfrm>
            <a:off x="82128" y="1350998"/>
            <a:ext cx="8968740" cy="3553345"/>
          </a:xfrm>
          <a:prstGeom prst="rect">
            <a:avLst/>
          </a:prstGeom>
        </p:spPr>
        <p:txBody>
          <a:bodyPr wrap="square">
            <a:spAutoFit/>
          </a:bodyPr>
          <a:lstStyle/>
          <a:p>
            <a:pPr algn="just">
              <a:lnSpc>
                <a:spcPct val="140000"/>
              </a:lnSpc>
            </a:pPr>
            <a:r>
              <a:rPr lang="vi-VN" sz="1800" dirty="0">
                <a:solidFill>
                  <a:srgbClr val="343A40"/>
                </a:solidFill>
                <a:latin typeface="Proxima Nova" panose="020B0604020202020204" charset="0"/>
                <a:ea typeface="Times New Roman" panose="02020603050405020304" pitchFamily="18" charset="0"/>
              </a:rPr>
              <a:t>REST tuân theo các ràng buộc của kiến trúc REST cho phép tương tác với các dịch vụ web RESTful.</a:t>
            </a:r>
            <a:endParaRPr lang="en-US" sz="1800" dirty="0">
              <a:solidFill>
                <a:srgbClr val="343A40"/>
              </a:solidFill>
              <a:latin typeface="Proxima Nova" panose="020B0604020202020204" charset="0"/>
              <a:ea typeface="Times New Roman" panose="02020603050405020304" pitchFamily="18" charset="0"/>
            </a:endParaRP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REST xác định một tập hợp các hàm (GET, PUT, POST, DELETE) mà máy khách sử dụng để truy cập dữ liệu máy chủ. </a:t>
            </a:r>
            <a:endParaRPr lang="en-US" sz="1800" dirty="0">
              <a:solidFill>
                <a:srgbClr val="343A40"/>
              </a:solidFill>
              <a:latin typeface="Proxima Nova" panose="020B0604020202020204" charset="0"/>
              <a:ea typeface="Times New Roman" panose="02020603050405020304" pitchFamily="18" charset="0"/>
            </a:endParaRP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Các chức năng được sử dụng là:</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GET (lấy bản ghi)</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PUT (cập nhật bản ghi)</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POST (tạo bản ghi)</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DELETE (xóa bản ghi)</a:t>
            </a:r>
          </a:p>
        </p:txBody>
      </p:sp>
    </p:spTree>
    <p:extLst>
      <p:ext uri="{BB962C8B-B14F-4D97-AF65-F5344CB8AC3E}">
        <p14:creationId xmlns:p14="http://schemas.microsoft.com/office/powerpoint/2010/main" val="19091529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a:t>API REST </a:t>
            </a:r>
            <a:endParaRPr lang="en-US" altLang="en-US" sz="2200" dirty="0"/>
          </a:p>
        </p:txBody>
      </p:sp>
      <p:sp>
        <p:nvSpPr>
          <p:cNvPr id="2" name="Rectangle 1"/>
          <p:cNvSpPr/>
          <p:nvPr/>
        </p:nvSpPr>
        <p:spPr>
          <a:xfrm>
            <a:off x="143933" y="1248784"/>
            <a:ext cx="8788401" cy="741806"/>
          </a:xfrm>
          <a:prstGeom prst="rect">
            <a:avLst/>
          </a:prstGeom>
        </p:spPr>
        <p:txBody>
          <a:bodyPr wrap="square">
            <a:spAutoFit/>
          </a:bodyPr>
          <a:lstStyle/>
          <a:p>
            <a:pPr algn="just">
              <a:lnSpc>
                <a:spcPct val="120000"/>
              </a:lnSpc>
            </a:pPr>
            <a:r>
              <a:rPr lang="vi-VN" sz="1800" dirty="0">
                <a:solidFill>
                  <a:srgbClr val="343A40"/>
                </a:solidFill>
                <a:latin typeface="Proxima Nova" panose="020B0604020202020204" charset="0"/>
                <a:ea typeface="Times New Roman" panose="02020603050405020304" pitchFamily="18" charset="0"/>
              </a:rPr>
              <a:t>Tính năng chính của nó là API REST không trạng thái, tức là máy chủ không lưu dữ liệu của khách hàng giữa các yêu cầu.</a:t>
            </a:r>
          </a:p>
        </p:txBody>
      </p:sp>
      <p:pic>
        <p:nvPicPr>
          <p:cNvPr id="6" name="Picture 2" descr="REST API: Best Practices, Concepts, Structure, and Benefits | AltexSoft"/>
          <p:cNvPicPr>
            <a:picLocks noChangeAspect="1" noChangeArrowheads="1"/>
          </p:cNvPicPr>
          <p:nvPr/>
        </p:nvPicPr>
        <p:blipFill rotWithShape="1">
          <a:blip r:embed="rId2">
            <a:extLst>
              <a:ext uri="{28A0092B-C50C-407E-A947-70E740481C1C}">
                <a14:useLocalDpi xmlns:a14="http://schemas.microsoft.com/office/drawing/2010/main" val="0"/>
              </a:ext>
            </a:extLst>
          </a:blip>
          <a:srcRect l="7185" t="14424" r="7606" b="12216"/>
          <a:stretch/>
        </p:blipFill>
        <p:spPr bwMode="auto">
          <a:xfrm>
            <a:off x="1472665" y="2197825"/>
            <a:ext cx="6035040" cy="294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312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API WEB </a:t>
            </a:r>
            <a:endParaRPr lang="en-US" altLang="en-US" sz="2200" dirty="0"/>
          </a:p>
        </p:txBody>
      </p:sp>
      <p:sp>
        <p:nvSpPr>
          <p:cNvPr id="5" name="Rectangle 4"/>
          <p:cNvSpPr/>
          <p:nvPr/>
        </p:nvSpPr>
        <p:spPr>
          <a:xfrm>
            <a:off x="211667" y="1145217"/>
            <a:ext cx="8763000" cy="3941144"/>
          </a:xfrm>
          <a:prstGeom prst="rect">
            <a:avLst/>
          </a:prstGeom>
        </p:spPr>
        <p:txBody>
          <a:bodyPr wrap="square">
            <a:spAutoFit/>
          </a:bodyPr>
          <a:lstStyle/>
          <a:p>
            <a:pPr algn="just">
              <a:lnSpc>
                <a:spcPct val="140000"/>
              </a:lnSpc>
            </a:pPr>
            <a:r>
              <a:rPr lang="en-US" sz="1800" dirty="0">
                <a:solidFill>
                  <a:srgbClr val="343A40"/>
                </a:solidFill>
                <a:latin typeface="Proxima Nova" panose="020B0604020202020204" charset="0"/>
                <a:ea typeface="Times New Roman" panose="02020603050405020304" pitchFamily="18" charset="0"/>
              </a:rPr>
              <a:t>Web API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web. </a:t>
            </a:r>
          </a:p>
          <a:p>
            <a:pPr algn="just">
              <a:lnSpc>
                <a:spcPct val="140000"/>
              </a:lnSpc>
            </a:pP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truy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HTTP. </a:t>
            </a:r>
          </a:p>
          <a:p>
            <a:pPr algn="just">
              <a:lnSpc>
                <a:spcPct val="140000"/>
              </a:lnSpc>
            </a:pP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xây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Java, .NET, v.v. </a:t>
            </a:r>
          </a:p>
          <a:p>
            <a:pPr algn="just">
              <a:lnSpc>
                <a:spcPct val="140000"/>
              </a:lnSpc>
            </a:pP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duyệt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đơn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hóa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tạp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cú</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dễ</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dàng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phức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tạp</a:t>
            </a:r>
            <a:r>
              <a:rPr lang="en-US" sz="1800" dirty="0">
                <a:solidFill>
                  <a:srgbClr val="343A40"/>
                </a:solidFill>
                <a:latin typeface="Proxima Nova" panose="020B0604020202020204" charset="0"/>
                <a:ea typeface="Times New Roman" panose="02020603050405020304" pitchFamily="18" charset="0"/>
              </a:rPr>
              <a:t>.</a:t>
            </a:r>
          </a:p>
          <a:p>
            <a:pPr algn="just">
              <a:lnSpc>
                <a:spcPct val="140000"/>
              </a:lnSpc>
            </a:pPr>
            <a:r>
              <a:rPr lang="en-US" sz="1800" dirty="0" err="1">
                <a:solidFill>
                  <a:srgbClr val="343A40"/>
                </a:solidFill>
                <a:latin typeface="Proxima Nova" panose="020B0604020202020204" charset="0"/>
                <a:ea typeface="Times New Roman" panose="02020603050405020304" pitchFamily="18" charset="0"/>
              </a:rPr>
              <a:t>Bốn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rPr>
              <a:t> API web </a:t>
            </a:r>
            <a:r>
              <a:rPr lang="en-US" sz="1800" dirty="0" err="1">
                <a:solidFill>
                  <a:srgbClr val="343A40"/>
                </a:solidFill>
                <a:latin typeface="Proxima Nova" panose="020B0604020202020204" charset="0"/>
                <a:ea typeface="Times New Roman" panose="02020603050405020304" pitchFamily="18" charset="0"/>
              </a:rPr>
              <a:t>chính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a:t>
            </a:r>
          </a:p>
          <a:p>
            <a:pPr algn="just">
              <a:lnSpc>
                <a:spcPct val="140000"/>
              </a:lnSpc>
            </a:pPr>
            <a:r>
              <a:rPr lang="en-US" sz="1800" dirty="0">
                <a:solidFill>
                  <a:srgbClr val="343A40"/>
                </a:solidFill>
                <a:latin typeface="Proxima Nova" panose="020B0604020202020204" charset="0"/>
                <a:ea typeface="Times New Roman" panose="02020603050405020304" pitchFamily="18" charset="0"/>
              </a:rPr>
              <a:t>- Open API</a:t>
            </a:r>
          </a:p>
          <a:p>
            <a:pPr algn="just">
              <a:lnSpc>
                <a:spcPct val="140000"/>
              </a:lnSpc>
            </a:pPr>
            <a:r>
              <a:rPr lang="en-US" sz="1800" dirty="0">
                <a:solidFill>
                  <a:srgbClr val="343A40"/>
                </a:solidFill>
                <a:latin typeface="Proxima Nova" panose="020B0604020202020204" charset="0"/>
                <a:ea typeface="Times New Roman" panose="02020603050405020304" pitchFamily="18" charset="0"/>
              </a:rPr>
              <a:t>- Partner API</a:t>
            </a:r>
          </a:p>
          <a:p>
            <a:pPr algn="just">
              <a:lnSpc>
                <a:spcPct val="140000"/>
              </a:lnSpc>
            </a:pPr>
            <a:r>
              <a:rPr lang="en-US" sz="1800" dirty="0">
                <a:solidFill>
                  <a:srgbClr val="343A40"/>
                </a:solidFill>
                <a:latin typeface="Proxima Nova" panose="020B0604020202020204" charset="0"/>
                <a:ea typeface="Times New Roman" panose="02020603050405020304" pitchFamily="18" charset="0"/>
              </a:rPr>
              <a:t>- Internal API</a:t>
            </a:r>
          </a:p>
          <a:p>
            <a:pPr algn="just">
              <a:lnSpc>
                <a:spcPct val="140000"/>
              </a:lnSpc>
            </a:pPr>
            <a:r>
              <a:rPr lang="en-US" sz="1800" dirty="0">
                <a:solidFill>
                  <a:srgbClr val="343A40"/>
                </a:solidFill>
                <a:latin typeface="Proxima Nova" panose="020B0604020202020204" charset="0"/>
                <a:ea typeface="Times New Roman" panose="02020603050405020304" pitchFamily="18" charset="0"/>
              </a:rPr>
              <a:t>- Composite API</a:t>
            </a:r>
          </a:p>
        </p:txBody>
      </p:sp>
    </p:spTree>
    <p:extLst>
      <p:ext uri="{BB962C8B-B14F-4D97-AF65-F5344CB8AC3E}">
        <p14:creationId xmlns:p14="http://schemas.microsoft.com/office/powerpoint/2010/main" val="26265741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API WEB </a:t>
            </a:r>
            <a:endParaRPr lang="en-US" altLang="en-US" sz="2200" dirty="0"/>
          </a:p>
        </p:txBody>
      </p:sp>
      <p:pic>
        <p:nvPicPr>
          <p:cNvPr id="5122" name="Picture 2" descr="Web API là gì? Tính năng và cách hoạt động của Web API"/>
          <p:cNvPicPr>
            <a:picLocks noChangeAspect="1" noChangeArrowheads="1"/>
          </p:cNvPicPr>
          <p:nvPr/>
        </p:nvPicPr>
        <p:blipFill rotWithShape="1">
          <a:blip r:embed="rId2">
            <a:extLst>
              <a:ext uri="{28A0092B-C50C-407E-A947-70E740481C1C}">
                <a14:useLocalDpi xmlns:a14="http://schemas.microsoft.com/office/drawing/2010/main" val="0"/>
              </a:ext>
            </a:extLst>
          </a:blip>
          <a:srcRect l="8546" t="4348" r="4014"/>
          <a:stretch/>
        </p:blipFill>
        <p:spPr bwMode="auto">
          <a:xfrm>
            <a:off x="1278466" y="1270001"/>
            <a:ext cx="6036734" cy="370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0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Thao</a:t>
            </a:r>
            <a:r>
              <a:rPr lang="en-US" altLang="en-US" sz="2200" dirty="0" smtClean="0"/>
              <a:t> </a:t>
            </a:r>
            <a:r>
              <a:rPr lang="en-US" altLang="en-US" sz="2200" dirty="0" err="1" smtClean="0"/>
              <a:t>tác</a:t>
            </a:r>
            <a:r>
              <a:rPr lang="en-US" altLang="en-US" sz="2200" dirty="0" smtClean="0"/>
              <a:t> CRUD </a:t>
            </a:r>
            <a:r>
              <a:rPr lang="en-US" altLang="en-US" sz="2200" dirty="0" err="1" smtClean="0"/>
              <a:t>tiêu</a:t>
            </a:r>
            <a:r>
              <a:rPr lang="en-US" altLang="en-US" sz="2200" dirty="0" smtClean="0"/>
              <a:t> </a:t>
            </a:r>
            <a:r>
              <a:rPr lang="en-US" altLang="en-US" sz="2200" dirty="0" err="1" smtClean="0"/>
              <a:t>chuẩn</a:t>
            </a:r>
            <a:endParaRPr lang="en-US" altLang="en-US" sz="2200" dirty="0"/>
          </a:p>
        </p:txBody>
      </p:sp>
      <p:sp>
        <p:nvSpPr>
          <p:cNvPr id="7" name="Rectangle 6"/>
          <p:cNvSpPr/>
          <p:nvPr/>
        </p:nvSpPr>
        <p:spPr>
          <a:xfrm>
            <a:off x="0" y="1175607"/>
            <a:ext cx="9067800" cy="1652760"/>
          </a:xfrm>
          <a:prstGeom prst="rect">
            <a:avLst/>
          </a:prstGeom>
        </p:spPr>
        <p:txBody>
          <a:bodyPr wrap="square">
            <a:spAutoFit/>
          </a:bodyPr>
          <a:lstStyle/>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Thao tác CREATE: Thực hiện câu lệnh INSERT để tạo một bản ghi mới.</a:t>
            </a:r>
          </a:p>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Thao tác READ: Đọc các bản ghi bảng dựa trên tham số đầu vào.</a:t>
            </a:r>
          </a:p>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Thao tác UPDATE : Thực hiện </a:t>
            </a:r>
            <a:r>
              <a:rPr lang="vi-VN" sz="1800" dirty="0" smtClean="0">
                <a:solidFill>
                  <a:srgbClr val="343A40"/>
                </a:solidFill>
                <a:latin typeface="Proxima Nova" panose="020B0604020202020204" charset="0"/>
                <a:ea typeface="Times New Roman" panose="02020603050405020304" pitchFamily="18" charset="0"/>
              </a:rPr>
              <a:t>câu </a:t>
            </a:r>
            <a:r>
              <a:rPr lang="vi-VN" sz="1800" dirty="0">
                <a:solidFill>
                  <a:srgbClr val="343A40"/>
                </a:solidFill>
                <a:latin typeface="Proxima Nova" panose="020B0604020202020204" charset="0"/>
                <a:ea typeface="Times New Roman" panose="02020603050405020304" pitchFamily="18" charset="0"/>
              </a:rPr>
              <a:t>lệnh cập nhật trên bảng dựa trên tham số đầu vào.</a:t>
            </a:r>
          </a:p>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Thao tác DELETE: Xóa một bản ghi trong bảng dựa trên tham số đầu vào.</a:t>
            </a:r>
          </a:p>
        </p:txBody>
      </p:sp>
      <p:pic>
        <p:nvPicPr>
          <p:cNvPr id="3" name="Picture 2"/>
          <p:cNvPicPr>
            <a:picLocks noChangeAspect="1"/>
          </p:cNvPicPr>
          <p:nvPr/>
        </p:nvPicPr>
        <p:blipFill rotWithShape="1">
          <a:blip r:embed="rId2"/>
          <a:srcRect t="4321" r="3826" b="6875"/>
          <a:stretch/>
        </p:blipFill>
        <p:spPr>
          <a:xfrm>
            <a:off x="1985433" y="2947579"/>
            <a:ext cx="4727787" cy="2074001"/>
          </a:xfrm>
          <a:prstGeom prst="rect">
            <a:avLst/>
          </a:prstGeom>
          <a:ln>
            <a:solidFill>
              <a:srgbClr val="FF0000"/>
            </a:solidFill>
          </a:ln>
        </p:spPr>
      </p:pic>
    </p:spTree>
    <p:extLst>
      <p:ext uri="{BB962C8B-B14F-4D97-AF65-F5344CB8AC3E}">
        <p14:creationId xmlns:p14="http://schemas.microsoft.com/office/powerpoint/2010/main" val="18008154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Tích hợp API</a:t>
            </a:r>
            <a:endParaRPr lang="en-US" altLang="en-US" sz="2200" dirty="0"/>
          </a:p>
        </p:txBody>
      </p:sp>
      <p:sp>
        <p:nvSpPr>
          <p:cNvPr id="3" name="Rectangle 2"/>
          <p:cNvSpPr/>
          <p:nvPr/>
        </p:nvSpPr>
        <p:spPr>
          <a:xfrm>
            <a:off x="67735" y="1468069"/>
            <a:ext cx="8949266" cy="2549224"/>
          </a:xfrm>
          <a:prstGeom prst="rect">
            <a:avLst/>
          </a:prstGeom>
        </p:spPr>
        <p:txBody>
          <a:bodyPr wrap="square">
            <a:spAutoFit/>
          </a:bodyPr>
          <a:lstStyle/>
          <a:p>
            <a:pPr algn="just">
              <a:lnSpc>
                <a:spcPct val="150000"/>
              </a:lnSpc>
            </a:pPr>
            <a:r>
              <a:rPr lang="en-US" sz="1800" dirty="0">
                <a:solidFill>
                  <a:srgbClr val="343A40"/>
                </a:solidFill>
                <a:latin typeface="Proxima Nova" panose="020B0604020202020204" charset="0"/>
                <a:ea typeface="Times New Roman" panose="02020603050405020304" pitchFamily="18" charset="0"/>
              </a:rPr>
              <a:t>Tích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kết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nối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giữa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nhiều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qua API,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phép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người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đổi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a:t>
            </a:r>
          </a:p>
          <a:p>
            <a:pPr algn="just">
              <a:lnSpc>
                <a:spcPct val="150000"/>
              </a:lnSpc>
            </a:pP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tiện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qua </a:t>
            </a:r>
            <a:r>
              <a:rPr lang="en-US" sz="1800" dirty="0" err="1">
                <a:solidFill>
                  <a:srgbClr val="343A40"/>
                </a:solidFill>
                <a:latin typeface="Proxima Nova" panose="020B0604020202020204" charset="0"/>
                <a:ea typeface="Times New Roman" panose="02020603050405020304" pitchFamily="18" charset="0"/>
              </a:rPr>
              <a:t>đó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hệ</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thống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chia </a:t>
            </a:r>
            <a:r>
              <a:rPr lang="en-US" sz="1800" dirty="0" err="1">
                <a:solidFill>
                  <a:srgbClr val="343A40"/>
                </a:solidFill>
                <a:latin typeface="Proxima Nova" panose="020B0604020202020204" charset="0"/>
                <a:ea typeface="Times New Roman" panose="02020603050405020304" pitchFamily="18" charset="0"/>
              </a:rPr>
              <a:t>sẻ</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bằng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quan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đến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phép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cụ</a:t>
            </a:r>
            <a:r>
              <a:rPr lang="en-US" sz="1800" dirty="0">
                <a:solidFill>
                  <a:srgbClr val="343A40"/>
                </a:solidFill>
                <a:latin typeface="Proxima Nova" panose="020B0604020202020204" charset="0"/>
                <a:ea typeface="Times New Roman" panose="02020603050405020304" pitchFamily="18" charset="0"/>
              </a:rPr>
              <a:t> web </a:t>
            </a:r>
            <a:r>
              <a:rPr lang="en-US" sz="1800" dirty="0" err="1">
                <a:solidFill>
                  <a:srgbClr val="343A40"/>
                </a:solidFill>
                <a:latin typeface="Proxima Nova" panose="020B0604020202020204" charset="0"/>
                <a:ea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tiếp</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Do </a:t>
            </a:r>
            <a:r>
              <a:rPr lang="en-US" sz="1800" dirty="0" err="1">
                <a:solidFill>
                  <a:srgbClr val="343A40"/>
                </a:solidFill>
                <a:latin typeface="Proxima Nova" panose="020B0604020202020204" charset="0"/>
                <a:ea typeface="Times New Roman" panose="02020603050405020304" pitchFamily="18" charset="0"/>
              </a:rPr>
              <a:t>sự</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tăng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phẩm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đám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mây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việc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tích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đã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trở</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rất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quan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trọng</a:t>
            </a:r>
            <a:r>
              <a:rPr lang="en-US" sz="1800" dirty="0">
                <a:solidFill>
                  <a:srgbClr val="343A40"/>
                </a:solidFill>
                <a:latin typeface="Proxima Nova" panose="020B0604020202020204" charset="0"/>
                <a:ea typeface="Times New Roman" panose="02020603050405020304" pitchFamily="18" charset="0"/>
              </a:rPr>
              <a:t>.</a:t>
            </a:r>
          </a:p>
        </p:txBody>
      </p:sp>
    </p:spTree>
    <p:extLst>
      <p:ext uri="{BB962C8B-B14F-4D97-AF65-F5344CB8AC3E}">
        <p14:creationId xmlns:p14="http://schemas.microsoft.com/office/powerpoint/2010/main" val="19206608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Thử nghiệm API</a:t>
            </a:r>
            <a:endParaRPr lang="en-US" altLang="en-US" sz="2200" dirty="0"/>
          </a:p>
        </p:txBody>
      </p:sp>
      <p:sp>
        <p:nvSpPr>
          <p:cNvPr id="3" name="Rectangle 2"/>
          <p:cNvSpPr/>
          <p:nvPr/>
        </p:nvSpPr>
        <p:spPr>
          <a:xfrm>
            <a:off x="76202" y="1281803"/>
            <a:ext cx="8949266" cy="3795719"/>
          </a:xfrm>
          <a:prstGeom prst="rect">
            <a:avLst/>
          </a:prstGeom>
        </p:spPr>
        <p:txBody>
          <a:bodyPr wrap="square">
            <a:spAutoFit/>
          </a:bodyPr>
          <a:lstStyle/>
          <a:p>
            <a:pPr algn="just">
              <a:lnSpc>
                <a:spcPct val="150000"/>
              </a:lnSpc>
            </a:pPr>
            <a:r>
              <a:rPr lang="en-US" altLang="en-US" sz="1800" dirty="0">
                <a:solidFill>
                  <a:srgbClr val="343A40"/>
                </a:solidFill>
                <a:latin typeface="Proxima Nova" panose="020B0604020202020204" charset="0"/>
                <a:ea typeface="Times New Roman" panose="02020603050405020304" pitchFamily="18" charset="0"/>
              </a:rPr>
              <a:t>T</a:t>
            </a:r>
            <a:r>
              <a:rPr lang="vi-VN" altLang="en-US" sz="1800" dirty="0">
                <a:solidFill>
                  <a:srgbClr val="343A40"/>
                </a:solidFill>
                <a:latin typeface="Proxima Nova" panose="020B0604020202020204" charset="0"/>
                <a:ea typeface="Times New Roman" panose="02020603050405020304" pitchFamily="18" charset="0"/>
              </a:rPr>
              <a:t>hử nghiệm </a:t>
            </a:r>
            <a:r>
              <a:rPr lang="vi-VN" sz="1800" dirty="0">
                <a:solidFill>
                  <a:srgbClr val="343A40"/>
                </a:solidFill>
                <a:latin typeface="Proxima Nova" panose="020B0604020202020204" charset="0"/>
                <a:ea typeface="Times New Roman" panose="02020603050405020304" pitchFamily="18" charset="0"/>
              </a:rPr>
              <a:t>API là một loại kiểm thử phần mềm phân tích API về chức năng, bảo mật, hiệu suất và độ tin cậy của nó.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altLang="en-US" sz="1800" dirty="0">
                <a:solidFill>
                  <a:srgbClr val="343A40"/>
                </a:solidFill>
                <a:latin typeface="Proxima Nova" panose="020B0604020202020204" charset="0"/>
                <a:ea typeface="Times New Roman" panose="02020603050405020304" pitchFamily="18" charset="0"/>
              </a:rPr>
              <a:t>T</a:t>
            </a:r>
            <a:r>
              <a:rPr lang="vi-VN" altLang="en-US" sz="1800" dirty="0">
                <a:solidFill>
                  <a:srgbClr val="343A40"/>
                </a:solidFill>
                <a:latin typeface="Proxima Nova" panose="020B0604020202020204" charset="0"/>
                <a:ea typeface="Times New Roman" panose="02020603050405020304" pitchFamily="18" charset="0"/>
              </a:rPr>
              <a:t>hử nghiệm </a:t>
            </a:r>
            <a:r>
              <a:rPr lang="vi-VN" sz="1800" dirty="0">
                <a:solidFill>
                  <a:srgbClr val="343A40"/>
                </a:solidFill>
                <a:latin typeface="Proxima Nova" panose="020B0604020202020204" charset="0"/>
                <a:ea typeface="Times New Roman" panose="02020603050405020304" pitchFamily="18" charset="0"/>
              </a:rPr>
              <a:t>API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q</a:t>
            </a:r>
            <a:r>
              <a:rPr lang="vi-VN" sz="1800" dirty="0">
                <a:solidFill>
                  <a:srgbClr val="343A40"/>
                </a:solidFill>
                <a:latin typeface="Proxima Nova" panose="020B0604020202020204" charset="0"/>
                <a:ea typeface="Times New Roman" panose="02020603050405020304" pitchFamily="18" charset="0"/>
              </a:rPr>
              <a:t>uan trọng để kiểm tra xem nó có hoạt động như mong đợi hay không. Nếu không, một lần nữa các thay đổi được thực hiện trong kiến trúc và được xác minh lại.</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API là trung tâm phát triển phần mềm để trao đổi dữ liệu giữa các ứng dụng. Thử nghiệm API bao gồm gửi yêu cầu đến một/nhiều điểm cuối API và xác thực phản hồi.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Thử nghiệm tập trung chủ yếu vào logic kinh doanh, phản hồi và bảo mật dữ liệu cũng như các tắc nghẽn về hiệu suất.</a:t>
            </a:r>
          </a:p>
        </p:txBody>
      </p:sp>
    </p:spTree>
    <p:extLst>
      <p:ext uri="{BB962C8B-B14F-4D97-AF65-F5344CB8AC3E}">
        <p14:creationId xmlns:p14="http://schemas.microsoft.com/office/powerpoint/2010/main" val="24927816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Công cụ kiểm thử API</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2"/>
          <a:srcRect t="22439"/>
          <a:stretch/>
        </p:blipFill>
        <p:spPr>
          <a:xfrm>
            <a:off x="93645" y="1362649"/>
            <a:ext cx="8940405" cy="3170849"/>
          </a:xfrm>
          <a:prstGeom prst="rect">
            <a:avLst/>
          </a:prstGeom>
        </p:spPr>
      </p:pic>
      <p:sp>
        <p:nvSpPr>
          <p:cNvPr id="6" name="Rectangle 5"/>
          <p:cNvSpPr/>
          <p:nvPr/>
        </p:nvSpPr>
        <p:spPr>
          <a:xfrm>
            <a:off x="3763478" y="2743199"/>
            <a:ext cx="1463040" cy="635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138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Tạo API</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66700" y="1282140"/>
            <a:ext cx="8747760" cy="2133726"/>
          </a:xfrm>
          <a:prstGeom prst="rect">
            <a:avLst/>
          </a:prstGeom>
        </p:spPr>
        <p:txBody>
          <a:bodyPr wrap="square">
            <a:spAutoFit/>
          </a:bodyPr>
          <a:lstStyle/>
          <a:p>
            <a:pPr algn="just">
              <a:lnSpc>
                <a:spcPct val="150000"/>
              </a:lnSpc>
            </a:pPr>
            <a:r>
              <a:rPr lang="en-US" sz="1800" dirty="0">
                <a:solidFill>
                  <a:srgbClr val="343A40"/>
                </a:solidFill>
                <a:latin typeface="Proxima Nova" panose="020B0604020202020204" charset="0"/>
                <a:ea typeface="Times New Roman" panose="02020603050405020304" pitchFamily="18" charset="0"/>
              </a:rPr>
              <a:t>Các </a:t>
            </a:r>
            <a:r>
              <a:rPr lang="en-US" sz="1800" dirty="0" err="1">
                <a:solidFill>
                  <a:srgbClr val="343A40"/>
                </a:solidFill>
                <a:latin typeface="Proxima Nova" panose="020B0604020202020204" charset="0"/>
                <a:ea typeface="Times New Roman" panose="02020603050405020304" pitchFamily="18" charset="0"/>
              </a:rPr>
              <a:t>bước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rPr>
              <a:t> API:</a:t>
            </a: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kế</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hoạch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mục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tiêu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nhà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mềm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người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dự</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kiến</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kế</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kiến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trúc</a:t>
            </a:r>
            <a:r>
              <a:rPr lang="en-US" sz="1800" dirty="0">
                <a:solidFill>
                  <a:srgbClr val="343A40"/>
                </a:solidFill>
                <a:latin typeface="Proxima Nova" panose="020B0604020202020204" charset="0"/>
                <a:ea typeface="Times New Roman" panose="02020603050405020304" pitchFamily="18" charset="0"/>
              </a:rPr>
              <a:t> API</a:t>
            </a: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Kiểm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tra</a:t>
            </a:r>
            <a:r>
              <a:rPr lang="en-US" sz="1800" dirty="0">
                <a:solidFill>
                  <a:srgbClr val="343A40"/>
                </a:solidFill>
                <a:latin typeface="Proxima Nova" panose="020B0604020202020204" charset="0"/>
                <a:ea typeface="Times New Roman" panose="02020603050405020304" pitchFamily="18" charset="0"/>
              </a:rPr>
              <a:t> API</a:t>
            </a: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Giám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sát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làm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việc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rPr>
              <a:t> tin </a:t>
            </a:r>
            <a:r>
              <a:rPr lang="en-US" sz="1800" dirty="0" err="1">
                <a:solidFill>
                  <a:srgbClr val="343A40"/>
                </a:solidFill>
                <a:latin typeface="Proxima Nova" panose="020B0604020202020204" charset="0"/>
                <a:ea typeface="Times New Roman" panose="02020603050405020304" pitchFamily="18" charset="0"/>
              </a:rPr>
              <a:t>phản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hồi</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29257678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vi-VN" altLang="en-US" sz="2200" dirty="0" smtClean="0"/>
              <a:t>Kiểm thử API bằng POSTMAN</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66700" y="1282140"/>
            <a:ext cx="8747760" cy="1718227"/>
          </a:xfrm>
          <a:prstGeom prst="rect">
            <a:avLst/>
          </a:prstGeom>
        </p:spPr>
        <p:txBody>
          <a:bodyPr wrap="square">
            <a:spAutoFit/>
          </a:bodyPr>
          <a:lstStyle/>
          <a:p>
            <a:pPr algn="just">
              <a:lnSpc>
                <a:spcPct val="150000"/>
              </a:lnSpc>
            </a:pPr>
            <a:r>
              <a:rPr lang="vi-VN" sz="1800" dirty="0">
                <a:solidFill>
                  <a:srgbClr val="343A40"/>
                </a:solidFill>
                <a:latin typeface="Proxima Nova" panose="020B0604020202020204" charset="0"/>
                <a:ea typeface="Times New Roman" panose="02020603050405020304" pitchFamily="18" charset="0"/>
              </a:rPr>
              <a:t>Postman là một công cụ được sử dụng để Kiểm thử API.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Với Postman, Rest API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mà không cần viết dòng code nào.</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Postman hỗ trợ tất cả các phương thức HTTP (GET, POST, PUT, PATCH, DELETE, …).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Postman còn cho phép lưu lại lịch sử các lần request để có thể sử dụng lại khi cần.</a:t>
            </a:r>
          </a:p>
        </p:txBody>
      </p:sp>
      <p:pic>
        <p:nvPicPr>
          <p:cNvPr id="3" name="Picture 2"/>
          <p:cNvPicPr>
            <a:picLocks noChangeAspect="1"/>
          </p:cNvPicPr>
          <p:nvPr/>
        </p:nvPicPr>
        <p:blipFill rotWithShape="1">
          <a:blip r:embed="rId2"/>
          <a:srcRect l="6814" t="13255" r="3808" b="12692"/>
          <a:stretch/>
        </p:blipFill>
        <p:spPr>
          <a:xfrm>
            <a:off x="4690553" y="3250543"/>
            <a:ext cx="4351847" cy="1892957"/>
          </a:xfrm>
          <a:prstGeom prst="rect">
            <a:avLst/>
          </a:prstGeom>
        </p:spPr>
      </p:pic>
      <p:sp>
        <p:nvSpPr>
          <p:cNvPr id="6" name="Rectangle 5"/>
          <p:cNvSpPr/>
          <p:nvPr/>
        </p:nvSpPr>
        <p:spPr>
          <a:xfrm>
            <a:off x="137917" y="3020775"/>
            <a:ext cx="3674404" cy="369332"/>
          </a:xfrm>
          <a:prstGeom prst="rect">
            <a:avLst/>
          </a:prstGeom>
        </p:spPr>
        <p:txBody>
          <a:bodyPr wrap="none">
            <a:spAutoFit/>
          </a:bodyPr>
          <a:lstStyle/>
          <a:p>
            <a:pPr algn="just"/>
            <a:r>
              <a:rPr lang="en-US" sz="1800" dirty="0">
                <a:solidFill>
                  <a:srgbClr val="343A40"/>
                </a:solidFill>
                <a:latin typeface="Proxima Nova" panose="020B0604020202020204" charset="0"/>
                <a:ea typeface="Times New Roman" panose="02020603050405020304" pitchFamily="18" charset="0"/>
              </a:rPr>
              <a:t>Download </a:t>
            </a:r>
            <a:r>
              <a:rPr lang="en-US" sz="1800" dirty="0" err="1">
                <a:solidFill>
                  <a:srgbClr val="343A40"/>
                </a:solidFill>
                <a:latin typeface="Proxima Nova" panose="020B0604020202020204" charset="0"/>
                <a:ea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cài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đặt</a:t>
            </a:r>
            <a:r>
              <a:rPr lang="en-US" sz="1800" dirty="0">
                <a:solidFill>
                  <a:srgbClr val="343A40"/>
                </a:solidFill>
                <a:latin typeface="Proxima Nova" panose="020B0604020202020204" charset="0"/>
                <a:ea typeface="Times New Roman" panose="02020603050405020304" pitchFamily="18" charset="0"/>
              </a:rPr>
              <a:t> POSTMAN </a:t>
            </a:r>
            <a:r>
              <a:rPr lang="en-US" sz="1800" dirty="0" err="1">
                <a:solidFill>
                  <a:srgbClr val="343A40"/>
                </a:solidFill>
                <a:latin typeface="Proxima Nova" panose="020B0604020202020204" charset="0"/>
                <a:ea typeface="Times New Roman" panose="02020603050405020304" pitchFamily="18" charset="0"/>
              </a:rPr>
              <a:t>tại</a:t>
            </a:r>
            <a:endParaRPr lang="en-US" sz="1800" dirty="0">
              <a:solidFill>
                <a:srgbClr val="343A40"/>
              </a:solidFill>
              <a:latin typeface="Proxima Nova" panose="020B0604020202020204" charset="0"/>
              <a:ea typeface="Times New Roman" panose="02020603050405020304" pitchFamily="18" charset="0"/>
            </a:endParaRPr>
          </a:p>
        </p:txBody>
      </p:sp>
      <p:sp>
        <p:nvSpPr>
          <p:cNvPr id="11" name="Rectangle 10"/>
          <p:cNvSpPr/>
          <p:nvPr/>
        </p:nvSpPr>
        <p:spPr>
          <a:xfrm>
            <a:off x="152286" y="3415235"/>
            <a:ext cx="4028667" cy="307777"/>
          </a:xfrm>
          <a:prstGeom prst="rect">
            <a:avLst/>
          </a:prstGeom>
        </p:spPr>
        <p:txBody>
          <a:bodyPr wrap="none">
            <a:spAutoFit/>
          </a:bodyPr>
          <a:lstStyle/>
          <a:p>
            <a:pPr>
              <a:spcAft>
                <a:spcPts val="1950"/>
              </a:spcAft>
            </a:pPr>
            <a:r>
              <a:rPr lang="en-US" u="sng" dirty="0">
                <a:solidFill>
                  <a:srgbClr val="0563C1"/>
                </a:solidFill>
                <a:latin typeface="Verdana" panose="020B0604030504040204" pitchFamily="34" charset="0"/>
                <a:ea typeface="Times New Roman" panose="02020603050405020304" pitchFamily="18" charset="0"/>
                <a:hlinkClick r:id="rId3"/>
              </a:rPr>
              <a:t>https://</a:t>
            </a:r>
            <a:r>
              <a:rPr lang="en-US" u="sng" dirty="0" err="1">
                <a:solidFill>
                  <a:srgbClr val="0563C1"/>
                </a:solidFill>
                <a:latin typeface="Verdana" panose="020B0604030504040204" pitchFamily="34" charset="0"/>
                <a:ea typeface="Times New Roman" panose="02020603050405020304" pitchFamily="18" charset="0"/>
                <a:hlinkClick r:id="rId3"/>
              </a:rPr>
              <a:t>www.getpostman.com</a:t>
            </a:r>
            <a:r>
              <a:rPr lang="en-US" u="sng" dirty="0">
                <a:solidFill>
                  <a:srgbClr val="0563C1"/>
                </a:solidFill>
                <a:latin typeface="Verdana" panose="020B0604030504040204" pitchFamily="34" charset="0"/>
                <a:ea typeface="Times New Roman" panose="02020603050405020304" pitchFamily="18" charset="0"/>
                <a:hlinkClick r:id="rId3"/>
              </a:rPr>
              <a:t>/downloads/</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69903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Các </a:t>
            </a:r>
            <a:r>
              <a:rPr lang="en-US" altLang="en-US" sz="2200" dirty="0" err="1" smtClean="0"/>
              <a:t>bước</a:t>
            </a:r>
            <a:r>
              <a:rPr lang="en-US" altLang="en-US" sz="2200" dirty="0" smtClean="0"/>
              <a:t> </a:t>
            </a:r>
            <a:r>
              <a:rPr lang="vi-VN" altLang="en-US" sz="2200" dirty="0" smtClean="0"/>
              <a:t>kiểm thử</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66700" y="1282140"/>
            <a:ext cx="8747760" cy="369332"/>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1: </a:t>
            </a:r>
            <a:r>
              <a:rPr lang="vi-VN" sz="1800" dirty="0">
                <a:solidFill>
                  <a:srgbClr val="343A40"/>
                </a:solidFill>
                <a:latin typeface="Proxima Nova" panose="020B0604020202020204" charset="0"/>
                <a:ea typeface="Times New Roman" panose="02020603050405020304" pitchFamily="18" charset="0"/>
              </a:rPr>
              <a:t>Chuyển đến không gian làm việc trong Postman.</a:t>
            </a:r>
          </a:p>
        </p:txBody>
      </p:sp>
      <p:pic>
        <p:nvPicPr>
          <p:cNvPr id="3" name="Picture 2"/>
          <p:cNvPicPr>
            <a:picLocks noChangeAspect="1"/>
          </p:cNvPicPr>
          <p:nvPr/>
        </p:nvPicPr>
        <p:blipFill>
          <a:blip r:embed="rId2"/>
          <a:stretch>
            <a:fillRect/>
          </a:stretch>
        </p:blipFill>
        <p:spPr>
          <a:xfrm>
            <a:off x="1367367" y="1705239"/>
            <a:ext cx="6320366" cy="3357695"/>
          </a:xfrm>
          <a:prstGeom prst="rect">
            <a:avLst/>
          </a:prstGeom>
          <a:ln>
            <a:solidFill>
              <a:srgbClr val="FF0000"/>
            </a:solidFill>
          </a:ln>
        </p:spPr>
      </p:pic>
    </p:spTree>
    <p:extLst>
      <p:ext uri="{BB962C8B-B14F-4D97-AF65-F5344CB8AC3E}">
        <p14:creationId xmlns:p14="http://schemas.microsoft.com/office/powerpoint/2010/main" val="9955891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Các </a:t>
            </a:r>
            <a:r>
              <a:rPr lang="en-US" altLang="en-US" sz="2200" dirty="0" err="1" smtClean="0"/>
              <a:t>bước</a:t>
            </a:r>
            <a:r>
              <a:rPr lang="en-US" altLang="en-US" sz="2200" dirty="0" smtClean="0"/>
              <a:t> </a:t>
            </a:r>
            <a:r>
              <a:rPr lang="vi-VN" altLang="en-US" sz="2200" dirty="0" smtClean="0"/>
              <a:t>kiểm thử</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67640" y="1144980"/>
            <a:ext cx="3802380" cy="2590774"/>
          </a:xfrm>
          <a:prstGeom prst="rect">
            <a:avLst/>
          </a:prstGeom>
        </p:spPr>
        <p:txBody>
          <a:bodyPr wrap="square">
            <a:spAutoFit/>
          </a:bodyPr>
          <a:lstStyle/>
          <a:p>
            <a:pPr algn="just">
              <a:lnSpc>
                <a:spcPct val="130000"/>
              </a:lnSpc>
            </a:pPr>
            <a:r>
              <a:rPr lang="vi-VN" sz="1800" dirty="0">
                <a:solidFill>
                  <a:srgbClr val="343A40"/>
                </a:solidFill>
                <a:latin typeface="Proxima Nova" panose="020B0604020202020204" charset="0"/>
                <a:ea typeface="Times New Roman" panose="02020603050405020304" pitchFamily="18" charset="0"/>
              </a:rPr>
              <a:t>Bướ</a:t>
            </a:r>
            <a:r>
              <a:rPr lang="en-US" sz="1800" dirty="0">
                <a:solidFill>
                  <a:srgbClr val="343A40"/>
                </a:solidFill>
                <a:latin typeface="Proxima Nova" panose="020B0604020202020204" charset="0"/>
                <a:ea typeface="Times New Roman" panose="02020603050405020304" pitchFamily="18" charset="0"/>
              </a:rPr>
              <a:t>c </a:t>
            </a:r>
            <a:r>
              <a:rPr lang="vi-VN" sz="1800" dirty="0">
                <a:solidFill>
                  <a:srgbClr val="343A40"/>
                </a:solidFill>
                <a:latin typeface="Proxima Nova" panose="020B0604020202020204" charset="0"/>
                <a:ea typeface="Times New Roman" panose="02020603050405020304" pitchFamily="18" charset="0"/>
              </a:rPr>
              <a:t>2</a:t>
            </a: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Nhấp vào biểu tượng + để mở một tab mới.</a:t>
            </a:r>
          </a:p>
          <a:p>
            <a:pPr algn="just">
              <a:lnSpc>
                <a:spcPct val="130000"/>
              </a:lnSpc>
            </a:pPr>
            <a:r>
              <a:rPr lang="vi-VN" sz="1800" dirty="0">
                <a:solidFill>
                  <a:srgbClr val="343A40"/>
                </a:solidFill>
                <a:latin typeface="Proxima Nova" panose="020B0604020202020204" charset="0"/>
                <a:ea typeface="Times New Roman" panose="02020603050405020304" pitchFamily="18" charset="0"/>
              </a:rPr>
              <a:t>Bướ</a:t>
            </a:r>
            <a:r>
              <a:rPr lang="en-US" sz="1800" dirty="0">
                <a:solidFill>
                  <a:srgbClr val="343A40"/>
                </a:solidFill>
                <a:latin typeface="Proxima Nova" panose="020B0604020202020204" charset="0"/>
                <a:ea typeface="Times New Roman" panose="02020603050405020304" pitchFamily="18" charset="0"/>
              </a:rPr>
              <a:t>c </a:t>
            </a:r>
            <a:r>
              <a:rPr lang="vi-VN" sz="1800" dirty="0">
                <a:solidFill>
                  <a:srgbClr val="343A40"/>
                </a:solidFill>
                <a:latin typeface="Proxima Nova" panose="020B0604020202020204" charset="0"/>
                <a:ea typeface="Times New Roman" panose="02020603050405020304" pitchFamily="18" charset="0"/>
              </a:rPr>
              <a:t>3. Nhập API Endpoint mục "Enter request URL" và chọn phương thức (loại hành động GET, POST, v.v.) cho yêu cầu.</a:t>
            </a:r>
            <a:endParaRPr lang="en-US" sz="1800" dirty="0">
              <a:solidFill>
                <a:srgbClr val="343A40"/>
              </a:solidFill>
              <a:latin typeface="Proxima Nova" panose="020B0604020202020204" charset="0"/>
              <a:ea typeface="Times New Roman" panose="02020603050405020304" pitchFamily="18" charset="0"/>
            </a:endParaRPr>
          </a:p>
          <a:p>
            <a:pPr algn="just">
              <a:lnSpc>
                <a:spcPct val="130000"/>
              </a:lnSpc>
            </a:pPr>
            <a:r>
              <a:rPr lang="en-US" sz="1800" dirty="0" err="1">
                <a:solidFill>
                  <a:srgbClr val="343A40"/>
                </a:solidFill>
                <a:latin typeface="Proxima Nova" panose="020B0604020202020204" charset="0"/>
                <a:ea typeface="Times New Roman" panose="02020603050405020304" pitchFamily="18" charset="0"/>
              </a:rPr>
              <a:t>Bước</a:t>
            </a:r>
            <a:r>
              <a:rPr lang="en-US" sz="1800" dirty="0">
                <a:solidFill>
                  <a:srgbClr val="343A40"/>
                </a:solidFill>
                <a:latin typeface="Proxima Nova" panose="020B0604020202020204" charset="0"/>
                <a:ea typeface="Times New Roman" panose="02020603050405020304" pitchFamily="18" charset="0"/>
              </a:rPr>
              <a:t> 4: </a:t>
            </a:r>
            <a:r>
              <a:rPr lang="en-US" sz="1800" dirty="0" err="1">
                <a:solidFill>
                  <a:srgbClr val="343A40"/>
                </a:solidFill>
                <a:latin typeface="Proxima Nova" panose="020B0604020202020204" charset="0"/>
                <a:ea typeface="Times New Roman" panose="02020603050405020304" pitchFamily="18" charset="0"/>
              </a:rPr>
              <a:t>Chọn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nút</a:t>
            </a:r>
            <a:r>
              <a:rPr lang="en-US" sz="1800" dirty="0">
                <a:solidFill>
                  <a:srgbClr val="343A40"/>
                </a:solidFill>
                <a:latin typeface="Proxima Nova" panose="020B0604020202020204" charset="0"/>
                <a:ea typeface="Times New Roman" panose="02020603050405020304" pitchFamily="18" charset="0"/>
              </a:rPr>
              <a:t> Send</a:t>
            </a:r>
            <a:endParaRPr lang="vi-VN" sz="1800" dirty="0">
              <a:solidFill>
                <a:srgbClr val="343A40"/>
              </a:solidFill>
              <a:latin typeface="Proxima Nova" panose="020B0604020202020204" charset="0"/>
              <a:ea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4286208" y="1239594"/>
            <a:ext cx="4743576" cy="2852346"/>
          </a:xfrm>
          <a:prstGeom prst="rect">
            <a:avLst/>
          </a:prstGeom>
          <a:ln>
            <a:solidFill>
              <a:srgbClr val="FF0000"/>
            </a:solidFill>
          </a:ln>
        </p:spPr>
      </p:pic>
      <p:sp>
        <p:nvSpPr>
          <p:cNvPr id="15" name="Rectangle 14"/>
          <p:cNvSpPr/>
          <p:nvPr/>
        </p:nvSpPr>
        <p:spPr>
          <a:xfrm>
            <a:off x="101599" y="4120532"/>
            <a:ext cx="8949267" cy="1089529"/>
          </a:xfrm>
          <a:prstGeom prst="rect">
            <a:avLst/>
          </a:prstGeom>
        </p:spPr>
        <p:txBody>
          <a:bodyPr wrap="square">
            <a:spAutoFit/>
          </a:bodyPr>
          <a:lstStyle/>
          <a:p>
            <a:pPr algn="just">
              <a:lnSpc>
                <a:spcPct val="120000"/>
              </a:lnSpc>
            </a:pP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Đối với một phương thức POST, cũng có thể chỉ định nội dung của yêu cầu ở bất kỳ định dạng nào được liệt kê.</a:t>
            </a:r>
          </a:p>
          <a:p>
            <a:pPr algn="just">
              <a:lnSpc>
                <a:spcPct val="120000"/>
              </a:lnSpc>
            </a:pPr>
            <a:r>
              <a:rPr lang="vi-VN" sz="1800" dirty="0">
                <a:solidFill>
                  <a:srgbClr val="343A40"/>
                </a:solidFill>
                <a:latin typeface="Proxima Nova" panose="020B0604020202020204" charset="0"/>
                <a:ea typeface="Times New Roman" panose="02020603050405020304" pitchFamily="18" charset="0"/>
              </a:rPr>
              <a:t>- Chọn phương thức là POST và viết URL yêu cầu.</a:t>
            </a:r>
          </a:p>
        </p:txBody>
      </p:sp>
    </p:spTree>
    <p:extLst>
      <p:ext uri="{BB962C8B-B14F-4D97-AF65-F5344CB8AC3E}">
        <p14:creationId xmlns:p14="http://schemas.microsoft.com/office/powerpoint/2010/main" val="20286779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Các </a:t>
            </a:r>
            <a:r>
              <a:rPr lang="en-US" altLang="en-US" sz="2200" dirty="0" err="1" smtClean="0"/>
              <a:t>bước</a:t>
            </a:r>
            <a:r>
              <a:rPr lang="en-US" altLang="en-US" sz="2200" dirty="0" smtClean="0"/>
              <a:t> </a:t>
            </a:r>
            <a:r>
              <a:rPr lang="vi-VN" altLang="en-US" sz="2200" dirty="0" smtClean="0"/>
              <a:t>kiểm thử</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41300" y="1189007"/>
            <a:ext cx="8747760" cy="1172629"/>
          </a:xfrm>
          <a:prstGeom prst="rect">
            <a:avLst/>
          </a:prstGeom>
        </p:spPr>
        <p:txBody>
          <a:bodyPr wrap="square">
            <a:spAutoFit/>
          </a:bodyPr>
          <a:lstStyle/>
          <a:p>
            <a:pPr algn="just">
              <a:lnSpc>
                <a:spcPct val="130000"/>
              </a:lnSpc>
            </a:pPr>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a:t>
            </a:r>
            <a:r>
              <a:rPr lang="vi-VN" sz="1800" b="1" dirty="0">
                <a:solidFill>
                  <a:srgbClr val="343A40"/>
                </a:solidFill>
                <a:latin typeface="Proxima Nova" panose="020B0604020202020204" charset="0"/>
                <a:ea typeface="Times New Roman" panose="02020603050405020304" pitchFamily="18" charset="0"/>
              </a:rPr>
              <a:t>2</a:t>
            </a: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Nhấp vào biểu tượng + để mở một tab mới.</a:t>
            </a:r>
          </a:p>
          <a:p>
            <a:pPr algn="just">
              <a:lnSpc>
                <a:spcPct val="130000"/>
              </a:lnSpc>
            </a:pPr>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a:t>
            </a:r>
            <a:r>
              <a:rPr lang="vi-VN" sz="1800" b="1" dirty="0" smtClean="0">
                <a:solidFill>
                  <a:srgbClr val="343A40"/>
                </a:solidFill>
                <a:latin typeface="Proxima Nova" panose="020B0604020202020204" charset="0"/>
                <a:ea typeface="Times New Roman" panose="02020603050405020304" pitchFamily="18" charset="0"/>
              </a:rPr>
              <a:t>3</a:t>
            </a:r>
            <a:r>
              <a:rPr lang="en-US" sz="1800" dirty="0">
                <a:solidFill>
                  <a:srgbClr val="343A40"/>
                </a:solidFill>
                <a:latin typeface="Proxima Nova" panose="020B0604020202020204" charset="0"/>
                <a:ea typeface="Times New Roman" panose="02020603050405020304" pitchFamily="18" charset="0"/>
              </a:rPr>
              <a:t>:</a:t>
            </a:r>
            <a:r>
              <a:rPr lang="vi-VN" sz="1800" dirty="0" smtClean="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Nhập API Endpoint mục "Enter request URL" và chọn phương thức (loại hành động GET, POST, v.v.) cho yêu cầu.</a:t>
            </a:r>
          </a:p>
        </p:txBody>
      </p:sp>
      <p:pic>
        <p:nvPicPr>
          <p:cNvPr id="12" name="Picture 11"/>
          <p:cNvPicPr>
            <a:picLocks noChangeAspect="1"/>
          </p:cNvPicPr>
          <p:nvPr/>
        </p:nvPicPr>
        <p:blipFill>
          <a:blip r:embed="rId2"/>
          <a:stretch>
            <a:fillRect/>
          </a:stretch>
        </p:blipFill>
        <p:spPr>
          <a:xfrm>
            <a:off x="2262850" y="2362199"/>
            <a:ext cx="4384646" cy="2636519"/>
          </a:xfrm>
          <a:prstGeom prst="rect">
            <a:avLst/>
          </a:prstGeom>
          <a:ln>
            <a:solidFill>
              <a:srgbClr val="FF0000"/>
            </a:solidFill>
          </a:ln>
        </p:spPr>
      </p:pic>
    </p:spTree>
    <p:extLst>
      <p:ext uri="{BB962C8B-B14F-4D97-AF65-F5344CB8AC3E}">
        <p14:creationId xmlns:p14="http://schemas.microsoft.com/office/powerpoint/2010/main" val="21637979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smtClean="0"/>
              <a:t>Các </a:t>
            </a:r>
            <a:r>
              <a:rPr lang="en-US" altLang="en-US" sz="2200" dirty="0" err="1" smtClean="0"/>
              <a:t>bước</a:t>
            </a:r>
            <a:r>
              <a:rPr lang="en-US" altLang="en-US" sz="2200" dirty="0" smtClean="0"/>
              <a:t> </a:t>
            </a:r>
            <a:r>
              <a:rPr lang="vi-VN" altLang="en-US" sz="2200" dirty="0" smtClean="0"/>
              <a:t>kiểm thử</a:t>
            </a:r>
            <a:endParaRPr lang="en-US" altLang="en-US" sz="2200" dirty="0"/>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66700" y="1282140"/>
            <a:ext cx="8747760" cy="1089529"/>
          </a:xfrm>
          <a:prstGeom prst="rect">
            <a:avLst/>
          </a:prstGeom>
        </p:spPr>
        <p:txBody>
          <a:bodyPr wrap="square">
            <a:spAutoFit/>
          </a:bodyPr>
          <a:lstStyle/>
          <a:p>
            <a:pPr algn="just">
              <a:lnSpc>
                <a:spcPct val="120000"/>
              </a:lnSpc>
            </a:pPr>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a:t>
            </a:r>
            <a:r>
              <a:rPr lang="vi-VN" sz="1800" b="1" dirty="0">
                <a:solidFill>
                  <a:srgbClr val="343A40"/>
                </a:solidFill>
                <a:latin typeface="Proxima Nova" panose="020B0604020202020204" charset="0"/>
                <a:ea typeface="Times New Roman" panose="02020603050405020304" pitchFamily="18" charset="0"/>
              </a:rPr>
              <a:t>2</a:t>
            </a:r>
            <a:r>
              <a:rPr lang="en-US" sz="1800" b="1" dirty="0">
                <a:solidFill>
                  <a:srgbClr val="343A40"/>
                </a:solidFill>
                <a:latin typeface="Proxima Nova" panose="020B0604020202020204" charset="0"/>
                <a:ea typeface="Times New Roman" panose="02020603050405020304" pitchFamily="18" charset="0"/>
              </a:rPr>
              <a:t>:</a:t>
            </a:r>
            <a:r>
              <a:rPr lang="vi-VN" sz="1800" b="1"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Nhấp vào biểu tượng + để mở một tab mới.</a:t>
            </a:r>
          </a:p>
          <a:p>
            <a:pPr algn="just">
              <a:lnSpc>
                <a:spcPct val="120000"/>
              </a:lnSpc>
            </a:pPr>
            <a:r>
              <a:rPr lang="vi-VN" sz="1800" b="1" dirty="0">
                <a:solidFill>
                  <a:srgbClr val="343A40"/>
                </a:solidFill>
                <a:latin typeface="Proxima Nova" panose="020B0604020202020204" charset="0"/>
                <a:ea typeface="Times New Roman" panose="02020603050405020304" pitchFamily="18" charset="0"/>
              </a:rPr>
              <a:t>Bướ</a:t>
            </a:r>
            <a:r>
              <a:rPr lang="en-US" sz="1800" b="1" dirty="0">
                <a:solidFill>
                  <a:srgbClr val="343A40"/>
                </a:solidFill>
                <a:latin typeface="Proxima Nova" panose="020B0604020202020204" charset="0"/>
                <a:ea typeface="Times New Roman" panose="02020603050405020304" pitchFamily="18" charset="0"/>
              </a:rPr>
              <a:t>c </a:t>
            </a:r>
            <a:r>
              <a:rPr lang="en-US" sz="1800" b="1" dirty="0" smtClean="0">
                <a:solidFill>
                  <a:srgbClr val="343A40"/>
                </a:solidFill>
                <a:latin typeface="Proxima Nova" panose="020B0604020202020204" charset="0"/>
                <a:ea typeface="Times New Roman" panose="02020603050405020304" pitchFamily="18" charset="0"/>
              </a:rPr>
              <a:t>3:</a:t>
            </a:r>
            <a:r>
              <a:rPr lang="vi-VN" sz="1800" b="1" dirty="0" smtClean="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Nhập API Endpoint mục "Enter request URL" và chọn phương thức (loại hành động GET, POST, v.v.) cho yêu cầu.</a:t>
            </a:r>
          </a:p>
        </p:txBody>
      </p:sp>
      <p:pic>
        <p:nvPicPr>
          <p:cNvPr id="12" name="Picture 11"/>
          <p:cNvPicPr>
            <a:picLocks noChangeAspect="1"/>
          </p:cNvPicPr>
          <p:nvPr/>
        </p:nvPicPr>
        <p:blipFill>
          <a:blip r:embed="rId2"/>
          <a:stretch>
            <a:fillRect/>
          </a:stretch>
        </p:blipFill>
        <p:spPr>
          <a:xfrm>
            <a:off x="2220517" y="2438399"/>
            <a:ext cx="4384646" cy="2636519"/>
          </a:xfrm>
          <a:prstGeom prst="rect">
            <a:avLst/>
          </a:prstGeom>
          <a:ln>
            <a:solidFill>
              <a:srgbClr val="FF0000"/>
            </a:solidFill>
          </a:ln>
        </p:spPr>
      </p:pic>
    </p:spTree>
    <p:extLst>
      <p:ext uri="{BB962C8B-B14F-4D97-AF65-F5344CB8AC3E}">
        <p14:creationId xmlns:p14="http://schemas.microsoft.com/office/powerpoint/2010/main" val="33220417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8394670" cy="4090800"/>
          </a:xfrm>
          <a:prstGeom prst="rect">
            <a:avLst/>
          </a:prstGeom>
        </p:spPr>
        <p:txBody>
          <a:bodyPr spcFirstLastPara="1" wrap="square" lIns="91425" tIns="91425" rIns="91425" bIns="91425" anchor="ctr" anchorCtr="0">
            <a:normAutofit/>
          </a:bodyPr>
          <a:lstStyle/>
          <a:p>
            <a:pPr lvl="0">
              <a:lnSpc>
                <a:spcPct val="115000"/>
              </a:lnSpc>
            </a:pPr>
            <a:r>
              <a:rPr lang="en-US" dirty="0"/>
              <a:t>Xử </a:t>
            </a:r>
            <a:r>
              <a:rPr lang="en-US" dirty="0" err="1"/>
              <a:t>lý</a:t>
            </a:r>
            <a:r>
              <a:rPr lang="en-US" dirty="0"/>
              <a:t> upload </a:t>
            </a:r>
            <a:r>
              <a:rPr lang="en-US" dirty="0" err="1"/>
              <a:t>và</a:t>
            </a:r>
            <a:r>
              <a:rPr lang="en-US" dirty="0"/>
              <a:t> download file </a:t>
            </a:r>
          </a:p>
        </p:txBody>
      </p:sp>
    </p:spTree>
    <p:extLst>
      <p:ext uri="{BB962C8B-B14F-4D97-AF65-F5344CB8AC3E}">
        <p14:creationId xmlns:p14="http://schemas.microsoft.com/office/powerpoint/2010/main" val="3489832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Hoạt</a:t>
            </a:r>
            <a:r>
              <a:rPr lang="en-US" altLang="en-US" sz="2200" dirty="0" smtClean="0"/>
              <a:t> </a:t>
            </a:r>
            <a:r>
              <a:rPr lang="en-US" altLang="en-US" sz="2200" dirty="0" err="1" smtClean="0"/>
              <a:t>động</a:t>
            </a:r>
            <a:r>
              <a:rPr lang="en-US" altLang="en-US" sz="2200" dirty="0" smtClean="0"/>
              <a:t> </a:t>
            </a:r>
            <a:r>
              <a:rPr lang="en-US" altLang="en-US" sz="2200" dirty="0" err="1" smtClean="0"/>
              <a:t>của</a:t>
            </a:r>
            <a:r>
              <a:rPr lang="en-US" altLang="en-US" sz="2200" dirty="0" smtClean="0"/>
              <a:t> CRUD</a:t>
            </a:r>
            <a:endParaRPr lang="en-US" altLang="en-US" sz="2200" dirty="0"/>
          </a:p>
        </p:txBody>
      </p:sp>
      <p:graphicFrame>
        <p:nvGraphicFramePr>
          <p:cNvPr id="5" name="Table 4"/>
          <p:cNvGraphicFramePr>
            <a:graphicFrameLocks noGrp="1"/>
          </p:cNvGraphicFramePr>
          <p:nvPr>
            <p:extLst/>
          </p:nvPr>
        </p:nvGraphicFramePr>
        <p:xfrm>
          <a:off x="304587" y="2189717"/>
          <a:ext cx="8517678" cy="2846105"/>
        </p:xfrm>
        <a:graphic>
          <a:graphicData uri="http://schemas.openxmlformats.org/drawingml/2006/table">
            <a:tbl>
              <a:tblPr firstRow="1" firstCol="1" bandRow="1">
                <a:tableStyleId>{5C22544A-7EE6-4342-B048-85BDC9FD1C3A}</a:tableStyleId>
              </a:tblPr>
              <a:tblGrid>
                <a:gridCol w="1608987"/>
                <a:gridCol w="1321816"/>
                <a:gridCol w="2488076"/>
                <a:gridCol w="3098799"/>
              </a:tblGrid>
              <a:tr h="769957">
                <a:tc>
                  <a:txBody>
                    <a:bodyPr/>
                    <a:lstStyle/>
                    <a:p>
                      <a:pPr>
                        <a:lnSpc>
                          <a:spcPct val="107000"/>
                        </a:lnSpc>
                        <a:spcAft>
                          <a:spcPts val="0"/>
                        </a:spcAft>
                      </a:pPr>
                      <a:r>
                        <a:rPr lang="en-US" sz="2000" dirty="0">
                          <a:effectLst/>
                        </a:rPr>
                        <a:t>Operation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a:lnSpc>
                          <a:spcPct val="107000"/>
                        </a:lnSpc>
                        <a:spcAft>
                          <a:spcPts val="0"/>
                        </a:spcAft>
                      </a:pPr>
                      <a:r>
                        <a:rPr lang="en-US" sz="2000">
                          <a:effectLst/>
                        </a:rPr>
                        <a:t>SQL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a:lnSpc>
                          <a:spcPct val="107000"/>
                        </a:lnSpc>
                        <a:spcAft>
                          <a:spcPts val="0"/>
                        </a:spcAft>
                      </a:pPr>
                      <a:r>
                        <a:rPr lang="en-US" sz="2000">
                          <a:effectLst/>
                        </a:rPr>
                        <a:t>HTTP verbs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a:lnSpc>
                          <a:spcPct val="107000"/>
                        </a:lnSpc>
                        <a:spcAft>
                          <a:spcPts val="0"/>
                        </a:spcAft>
                      </a:pPr>
                      <a:r>
                        <a:rPr lang="en-US" sz="2000">
                          <a:effectLst/>
                        </a:rPr>
                        <a:t>RESTful Web Service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r>
              <a:tr h="405774">
                <a:tc>
                  <a:txBody>
                    <a:bodyPr/>
                    <a:lstStyle/>
                    <a:p>
                      <a:pPr algn="just">
                        <a:lnSpc>
                          <a:spcPct val="107000"/>
                        </a:lnSpc>
                        <a:spcAft>
                          <a:spcPts val="0"/>
                        </a:spcAft>
                      </a:pPr>
                      <a:r>
                        <a:rPr lang="en-US" sz="2000">
                          <a:effectLst/>
                        </a:rPr>
                        <a:t>Create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INSERT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PUT/POST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POST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405774">
                <a:tc>
                  <a:txBody>
                    <a:bodyPr/>
                    <a:lstStyle/>
                    <a:p>
                      <a:pPr algn="just">
                        <a:lnSpc>
                          <a:spcPct val="107000"/>
                        </a:lnSpc>
                        <a:spcAft>
                          <a:spcPts val="0"/>
                        </a:spcAft>
                      </a:pPr>
                      <a:r>
                        <a:rPr lang="en-US" sz="2000">
                          <a:effectLst/>
                        </a:rPr>
                        <a:t>Read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SELECT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GET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GET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640540">
                <a:tc>
                  <a:txBody>
                    <a:bodyPr/>
                    <a:lstStyle/>
                    <a:p>
                      <a:pPr algn="just">
                        <a:lnSpc>
                          <a:spcPct val="107000"/>
                        </a:lnSpc>
                        <a:spcAft>
                          <a:spcPts val="0"/>
                        </a:spcAft>
                      </a:pPr>
                      <a:r>
                        <a:rPr lang="en-US" sz="2000">
                          <a:effectLst/>
                        </a:rPr>
                        <a:t>Update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UPDATE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PUT/POST/PATCH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PUT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r h="405774">
                <a:tc>
                  <a:txBody>
                    <a:bodyPr/>
                    <a:lstStyle/>
                    <a:p>
                      <a:pPr algn="just">
                        <a:lnSpc>
                          <a:spcPct val="107000"/>
                        </a:lnSpc>
                        <a:spcAft>
                          <a:spcPts val="0"/>
                        </a:spcAft>
                      </a:pPr>
                      <a:r>
                        <a:rPr lang="en-US" sz="2000">
                          <a:effectLst/>
                        </a:rPr>
                        <a:t>Delete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a:effectLst/>
                        </a:rPr>
                        <a:t>DELETE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dirty="0">
                          <a:effectLst/>
                        </a:rPr>
                        <a:t>DELETE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just">
                        <a:lnSpc>
                          <a:spcPct val="107000"/>
                        </a:lnSpc>
                        <a:spcAft>
                          <a:spcPts val="0"/>
                        </a:spcAft>
                      </a:pPr>
                      <a:r>
                        <a:rPr lang="en-US" sz="2000" dirty="0">
                          <a:effectLst/>
                        </a:rPr>
                        <a:t>DELETE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r>
            </a:tbl>
          </a:graphicData>
        </a:graphic>
      </p:graphicFrame>
      <p:sp>
        <p:nvSpPr>
          <p:cNvPr id="6" name="Rectangle 5"/>
          <p:cNvSpPr/>
          <p:nvPr/>
        </p:nvSpPr>
        <p:spPr>
          <a:xfrm>
            <a:off x="355600" y="1228750"/>
            <a:ext cx="8483600" cy="738279"/>
          </a:xfrm>
          <a:prstGeom prst="rect">
            <a:avLst/>
          </a:prstGeom>
        </p:spPr>
        <p:txBody>
          <a:bodyPr wrap="square">
            <a:spAutoFit/>
          </a:bodyPr>
          <a:lstStyle/>
          <a:p>
            <a:pPr algn="just">
              <a:lnSpc>
                <a:spcPct val="120000"/>
              </a:lnSpc>
            </a:pPr>
            <a:r>
              <a:rPr lang="en-US" sz="1800" dirty="0">
                <a:solidFill>
                  <a:srgbClr val="343A40"/>
                </a:solidFill>
                <a:latin typeface="Proxima Nova" panose="020B0604020202020204" charset="0"/>
                <a:ea typeface="Times New Roman" panose="02020603050405020304" pitchFamily="18" charset="0"/>
              </a:rPr>
              <a:t>Các </a:t>
            </a:r>
            <a:r>
              <a:rPr lang="en-US" sz="1800" dirty="0" err="1">
                <a:solidFill>
                  <a:srgbClr val="343A40"/>
                </a:solidFill>
                <a:latin typeface="Proxima Nova" panose="020B0604020202020204" charset="0"/>
                <a:ea typeface="Times New Roman" panose="02020603050405020304" pitchFamily="18" charset="0"/>
              </a:rPr>
              <a:t>thao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tác</a:t>
            </a:r>
            <a:r>
              <a:rPr lang="en-US" sz="1800" dirty="0">
                <a:solidFill>
                  <a:srgbClr val="343A40"/>
                </a:solidFill>
                <a:latin typeface="Proxima Nova" panose="020B0604020202020204" charset="0"/>
                <a:ea typeface="Times New Roman" panose="02020603050405020304" pitchFamily="18" charset="0"/>
              </a:rPr>
              <a:t> CRUD </a:t>
            </a:r>
            <a:r>
              <a:rPr lang="en-US" sz="1800" dirty="0" err="1">
                <a:solidFill>
                  <a:srgbClr val="343A40"/>
                </a:solidFill>
                <a:latin typeface="Proxima Nova" panose="020B0604020202020204" charset="0"/>
                <a:ea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nền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tảng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trang</a:t>
            </a:r>
            <a:r>
              <a:rPr lang="en-US" sz="1800" dirty="0">
                <a:solidFill>
                  <a:srgbClr val="343A40"/>
                </a:solidFill>
                <a:latin typeface="Proxima Nova" panose="020B0604020202020204" charset="0"/>
                <a:ea typeface="Times New Roman" panose="02020603050405020304" pitchFamily="18" charset="0"/>
              </a:rPr>
              <a:t> web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p>
          <a:p>
            <a:pPr algn="just">
              <a:lnSpc>
                <a:spcPct val="120000"/>
              </a:lnSpc>
            </a:pPr>
            <a:r>
              <a:rPr lang="en-US" sz="1800" dirty="0" err="1">
                <a:solidFill>
                  <a:srgbClr val="343A40"/>
                </a:solidFill>
                <a:latin typeface="Proxima Nova" panose="020B0604020202020204" charset="0"/>
                <a:ea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phân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biệt</a:t>
            </a:r>
            <a:r>
              <a:rPr lang="en-US" sz="1800" dirty="0">
                <a:solidFill>
                  <a:srgbClr val="343A40"/>
                </a:solidFill>
                <a:latin typeface="Proxima Nova" panose="020B0604020202020204" charset="0"/>
                <a:ea typeface="Times New Roman" panose="02020603050405020304" pitchFamily="18" charset="0"/>
              </a:rPr>
              <a:t> CRUD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từ</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hành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rPr>
              <a:t> HTTP</a:t>
            </a:r>
            <a:r>
              <a:rPr lang="en-US" sz="1800" dirty="0"/>
              <a:t>.</a:t>
            </a:r>
          </a:p>
        </p:txBody>
      </p:sp>
    </p:spTree>
    <p:extLst>
      <p:ext uri="{BB962C8B-B14F-4D97-AF65-F5344CB8AC3E}">
        <p14:creationId xmlns:p14="http://schemas.microsoft.com/office/powerpoint/2010/main" val="19286099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98967" y="1324473"/>
            <a:ext cx="8747760" cy="3553345"/>
          </a:xfrm>
          <a:prstGeom prst="rect">
            <a:avLst/>
          </a:prstGeom>
        </p:spPr>
        <p:txBody>
          <a:bodyPr wrap="square">
            <a:spAutoFit/>
          </a:bodyPr>
          <a:lstStyle/>
          <a:p>
            <a:pPr algn="just">
              <a:lnSpc>
                <a:spcPct val="140000"/>
              </a:lnSpc>
            </a:pPr>
            <a:r>
              <a:rPr lang="vi-VN" sz="1800" b="1" dirty="0">
                <a:solidFill>
                  <a:srgbClr val="343A40"/>
                </a:solidFill>
                <a:latin typeface="Proxima Nova" panose="020B0604020202020204" charset="0"/>
                <a:ea typeface="Times New Roman" panose="02020603050405020304" pitchFamily="18" charset="0"/>
              </a:rPr>
              <a:t>Một số cách tạo chức năng tải file</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ResponseEntity&lt;InputStreamResource&gt;: Viết phương thức để trả về ResponseEntity. Đối tượng này bao bọc một đối tượng InputStreamResource (là dữ liệu của tệp được người dùng tải xuống).</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ResponseEntity&lt;ByteArrayResource&gt;: Viết phương thức để trả về ResponseEntity. Đối tượng này bao bọc đối tượng ByteArrayResource (là dữ liệu của tệp do người dùng tải xuống).</a:t>
            </a:r>
          </a:p>
          <a:p>
            <a:pPr algn="just">
              <a:lnSpc>
                <a:spcPct val="140000"/>
              </a:lnSpc>
            </a:pPr>
            <a:r>
              <a:rPr lang="vi-VN" sz="1800" dirty="0">
                <a:solidFill>
                  <a:srgbClr val="343A40"/>
                </a:solidFill>
                <a:latin typeface="Proxima Nova" panose="020B0604020202020204" charset="0"/>
                <a:ea typeface="Times New Roman" panose="02020603050405020304" pitchFamily="18" charset="0"/>
              </a:rPr>
              <a:t>- HttpServletRespone: Ghi dữ liệu của tệp sẽ tải trực tiếp vào HttpServletRespone. Đối với các tệp có kích thước lớn, khi tải xuống, người dùng nên đợi một khoảng thời gian.</a:t>
            </a:r>
          </a:p>
        </p:txBody>
      </p:sp>
    </p:spTree>
    <p:extLst>
      <p:ext uri="{BB962C8B-B14F-4D97-AF65-F5344CB8AC3E}">
        <p14:creationId xmlns:p14="http://schemas.microsoft.com/office/powerpoint/2010/main" val="15108653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98967" y="1324473"/>
            <a:ext cx="8747760" cy="2964722"/>
          </a:xfrm>
          <a:prstGeom prst="rect">
            <a:avLst/>
          </a:prstGeom>
        </p:spPr>
        <p:txBody>
          <a:bodyPr wrap="square">
            <a:spAutoFit/>
          </a:bodyPr>
          <a:lstStyle/>
          <a:p>
            <a:pPr algn="just">
              <a:lnSpc>
                <a:spcPct val="150000"/>
              </a:lnSpc>
            </a:pPr>
            <a:r>
              <a:rPr lang="vi-VN" sz="1800" b="1" dirty="0">
                <a:solidFill>
                  <a:srgbClr val="343A40"/>
                </a:solidFill>
                <a:latin typeface="Proxima Nova" panose="020B0604020202020204" charset="0"/>
                <a:ea typeface="Times New Roman" panose="02020603050405020304" pitchFamily="18" charset="0"/>
              </a:rPr>
              <a:t>Một số thông tin cần cung cấp cho trình duyệt:</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Content-Disposition:</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Là thông tin trên phần Header của Response. Nó hiển thị các nội dung dự kiến sẽ được hiển thị trên trình duyệt.</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inline: Nội dung sẽ tự động hiển thị.</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attachment: File đính kèm</a:t>
            </a:r>
          </a:p>
          <a:p>
            <a:pPr algn="just">
              <a:lnSpc>
                <a:spcPct val="150000"/>
              </a:lnSpc>
            </a:pPr>
            <a:r>
              <a:rPr lang="vi-VN" sz="1800" dirty="0">
                <a:solidFill>
                  <a:srgbClr val="343A40"/>
                </a:solidFill>
                <a:latin typeface="Proxima Nova" panose="020B0604020202020204" charset="0"/>
                <a:ea typeface="Times New Roman" panose="02020603050405020304" pitchFamily="18" charset="0"/>
              </a:rPr>
              <a:t>form-data: Dữ liệu biểu mẫu.</a:t>
            </a:r>
          </a:p>
        </p:txBody>
      </p:sp>
    </p:spTree>
    <p:extLst>
      <p:ext uri="{BB962C8B-B14F-4D97-AF65-F5344CB8AC3E}">
        <p14:creationId xmlns:p14="http://schemas.microsoft.com/office/powerpoint/2010/main" val="27672726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304800" y="1445108"/>
            <a:ext cx="8551333" cy="1754326"/>
          </a:xfrm>
          <a:prstGeom prst="rect">
            <a:avLst/>
          </a:prstGeom>
        </p:spPr>
        <p:txBody>
          <a:bodyPr wrap="square">
            <a:spAutoFit/>
          </a:bodyPr>
          <a:lstStyle/>
          <a:p>
            <a:pPr>
              <a:lnSpc>
                <a:spcPct val="150000"/>
              </a:lnSpc>
            </a:pPr>
            <a:r>
              <a:rPr lang="fr-FR" sz="1800" b="1" dirty="0" err="1">
                <a:latin typeface="Proxima Nova" panose="020B0604020202020204" charset="0"/>
                <a:cs typeface="Courier New" panose="02070309020205020404" pitchFamily="49" charset="0"/>
              </a:rPr>
              <a:t>Ví</a:t>
            </a:r>
            <a:r>
              <a:rPr lang="fr-FR" sz="1800" b="1" dirty="0">
                <a:latin typeface="Proxima Nova" panose="020B0604020202020204" charset="0"/>
                <a:cs typeface="Courier New" panose="02070309020205020404" pitchFamily="49" charset="0"/>
              </a:rPr>
              <a:t> </a:t>
            </a:r>
            <a:r>
              <a:rPr lang="fr-FR" sz="1800" b="1" dirty="0" err="1">
                <a:latin typeface="Proxima Nova" panose="020B0604020202020204" charset="0"/>
                <a:cs typeface="Courier New" panose="02070309020205020404" pitchFamily="49" charset="0"/>
              </a:rPr>
              <a:t>dụ</a:t>
            </a:r>
            <a:endParaRPr lang="fr-FR" sz="1800" b="1" dirty="0">
              <a:latin typeface="Proxima Nova" panose="020B0604020202020204"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inline</a:t>
            </a: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attachment</a:t>
            </a: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attachment</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filename</a:t>
            </a:r>
            <a:r>
              <a:rPr lang="fr-FR" sz="1800" dirty="0">
                <a:latin typeface="Courier New" panose="02070309020205020404" pitchFamily="49" charset="0"/>
                <a:cs typeface="Courier New" panose="02070309020205020404" pitchFamily="49" charset="0"/>
              </a:rPr>
              <a:t>="java-</a:t>
            </a:r>
            <a:r>
              <a:rPr lang="fr-FR" sz="1800" dirty="0" err="1">
                <a:latin typeface="Courier New" panose="02070309020205020404" pitchFamily="49" charset="0"/>
                <a:cs typeface="Courier New" panose="02070309020205020404" pitchFamily="49" charset="0"/>
              </a:rPr>
              <a:t>tutorial.pdf</a:t>
            </a:r>
            <a:r>
              <a:rPr lang="fr-FR" sz="1800" dirty="0">
                <a:latin typeface="Courier New" panose="02070309020205020404" pitchFamily="49" charset="0"/>
                <a:cs typeface="Courier New" panose="02070309020205020404" pitchFamily="49" charset="0"/>
              </a:rPr>
              <a:t>" </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33843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98967" y="1324473"/>
            <a:ext cx="8747760" cy="2287614"/>
          </a:xfrm>
          <a:prstGeom prst="rect">
            <a:avLst/>
          </a:prstGeom>
        </p:spPr>
        <p:txBody>
          <a:bodyPr wrap="square">
            <a:spAutoFit/>
          </a:bodyPr>
          <a:lstStyle/>
          <a:p>
            <a:pPr algn="just">
              <a:lnSpc>
                <a:spcPct val="150000"/>
              </a:lnSpc>
              <a:spcBef>
                <a:spcPts val="600"/>
              </a:spcBef>
              <a:spcAft>
                <a:spcPts val="600"/>
              </a:spcAft>
            </a:pPr>
            <a:r>
              <a:rPr lang="vi-VN" sz="1800" b="1" dirty="0">
                <a:solidFill>
                  <a:srgbClr val="343A40"/>
                </a:solidFill>
                <a:latin typeface="Proxima Nova" panose="020B0604020202020204" charset="0"/>
                <a:ea typeface="Times New Roman" panose="02020603050405020304" pitchFamily="18" charset="0"/>
              </a:rPr>
              <a:t>contentLength</a:t>
            </a:r>
          </a:p>
          <a:p>
            <a:pPr algn="just">
              <a:lnSpc>
                <a:spcPct val="15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rPr>
              <a:t>Độ dài nội dung: Đây là kích thước của nội dung (Đơn vị: byte). Thông tin này giúp trình duyệt thông báo cho người dùng dung lượng nội dung chuẩn bị tải về. Do đó, trong khi tải xuống trình duyệt có thể thông báo cho người dùng về số byte đã tải xuống, hiển thị phần trăm tải xuống, ước tính thời gian còn lại</a:t>
            </a:r>
            <a:r>
              <a:rPr lang="vi-VN" sz="1800" dirty="0" smtClean="0">
                <a:solidFill>
                  <a:srgbClr val="343A40"/>
                </a:solidFill>
                <a:latin typeface="Proxima Nova" panose="020B0604020202020204" charset="0"/>
                <a:ea typeface="Times New Roman" panose="02020603050405020304" pitchFamily="18" charset="0"/>
              </a:rPr>
              <a:t>.</a:t>
            </a:r>
            <a:endParaRPr lang="vi-VN"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25913623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48167" y="1375273"/>
            <a:ext cx="8747760" cy="2360518"/>
          </a:xfrm>
          <a:prstGeom prst="rect">
            <a:avLst/>
          </a:prstGeom>
        </p:spPr>
        <p:txBody>
          <a:bodyPr wrap="square">
            <a:spAutoFit/>
          </a:bodyPr>
          <a:lstStyle/>
          <a:p>
            <a:pPr algn="just">
              <a:lnSpc>
                <a:spcPct val="150000"/>
              </a:lnSpc>
            </a:pPr>
            <a:r>
              <a:rPr lang="vi-VN" sz="2000" b="1" dirty="0" smtClean="0">
                <a:solidFill>
                  <a:srgbClr val="343A40"/>
                </a:solidFill>
                <a:latin typeface="Proxima Nova" panose="020B0604020202020204" charset="0"/>
                <a:ea typeface="Times New Roman" panose="02020603050405020304" pitchFamily="18" charset="0"/>
              </a:rPr>
              <a:t>Content-Type</a:t>
            </a:r>
            <a:endParaRPr lang="vi-VN" sz="2000" b="1" dirty="0">
              <a:solidFill>
                <a:srgbClr val="343A40"/>
              </a:solidFill>
              <a:latin typeface="Proxima Nova" panose="020B0604020202020204" charset="0"/>
              <a:ea typeface="Times New Roman" panose="02020603050405020304" pitchFamily="18" charset="0"/>
            </a:endParaRPr>
          </a:p>
          <a:p>
            <a:pPr algn="just">
              <a:lnSpc>
                <a:spcPct val="150000"/>
              </a:lnSpc>
            </a:pPr>
            <a:r>
              <a:rPr lang="vi-VN" sz="2000" dirty="0">
                <a:solidFill>
                  <a:srgbClr val="343A40"/>
                </a:solidFill>
                <a:latin typeface="Proxima Nova" panose="020B0604020202020204" charset="0"/>
                <a:ea typeface="Times New Roman" panose="02020603050405020304" pitchFamily="18" charset="0"/>
              </a:rPr>
              <a:t>Thông tin này giúp trình duyệt biết được ứng dụng nào có thể mở nội dung này và gợi ý người dùng mở bằng chương trình có sẵn trên máy tính khi tải nội dung thành công. Đặt Content-Type=application/octet-stream nếu bạn muốn trình duyệt tải nội dung đó ngay lập tức mà không cần hỏi người dùng.</a:t>
            </a:r>
          </a:p>
        </p:txBody>
      </p:sp>
    </p:spTree>
    <p:extLst>
      <p:ext uri="{BB962C8B-B14F-4D97-AF65-F5344CB8AC3E}">
        <p14:creationId xmlns:p14="http://schemas.microsoft.com/office/powerpoint/2010/main" val="13432466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253999" y="1224975"/>
            <a:ext cx="8551333" cy="3831818"/>
          </a:xfrm>
          <a:prstGeom prst="rect">
            <a:avLst/>
          </a:prstGeom>
        </p:spPr>
        <p:txBody>
          <a:bodyPr wrap="square">
            <a:spAutoFit/>
          </a:bodyPr>
          <a:lstStyle/>
          <a:p>
            <a:pPr>
              <a:lnSpc>
                <a:spcPct val="150000"/>
              </a:lnSpc>
            </a:pPr>
            <a:r>
              <a:rPr lang="fr-FR" sz="1800" b="1" dirty="0" err="1">
                <a:latin typeface="Proxima Nova" panose="020B0604020202020204" charset="0"/>
                <a:cs typeface="Courier New" panose="02070309020205020404" pitchFamily="49" charset="0"/>
              </a:rPr>
              <a:t>Ví</a:t>
            </a:r>
            <a:r>
              <a:rPr lang="fr-FR" sz="1800" b="1" dirty="0">
                <a:latin typeface="Proxima Nova" panose="020B0604020202020204" charset="0"/>
                <a:cs typeface="Courier New" panose="02070309020205020404" pitchFamily="49" charset="0"/>
              </a:rPr>
              <a:t> </a:t>
            </a:r>
            <a:r>
              <a:rPr lang="fr-FR" sz="1800" b="1" dirty="0" err="1">
                <a:latin typeface="Proxima Nova" panose="020B0604020202020204" charset="0"/>
                <a:cs typeface="Courier New" panose="02070309020205020404" pitchFamily="49" charset="0"/>
              </a:rPr>
              <a:t>dụ</a:t>
            </a:r>
            <a:endParaRPr lang="fr-FR" sz="1800" b="1" dirty="0">
              <a:latin typeface="Proxima Nova" panose="020B0604020202020204"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Content-Type: application/octet-</a:t>
            </a:r>
            <a:r>
              <a:rPr lang="fr-FR" sz="1800" dirty="0" err="1">
                <a:latin typeface="Courier New" panose="02070309020205020404" pitchFamily="49" charset="0"/>
                <a:cs typeface="Courier New" panose="02070309020205020404" pitchFamily="49" charset="0"/>
              </a:rPr>
              <a:t>stream</a:t>
            </a: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attachment</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filename</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picture.png</a:t>
            </a:r>
            <a:r>
              <a:rPr lang="fr-FR" sz="1800" dirty="0">
                <a:latin typeface="Courier New" panose="02070309020205020404" pitchFamily="49" charset="0"/>
                <a:cs typeface="Courier New" panose="02070309020205020404" pitchFamily="49" charset="0"/>
              </a:rPr>
              <a:t>"</a:t>
            </a:r>
          </a:p>
          <a:p>
            <a:pPr>
              <a:lnSpc>
                <a:spcPct val="150000"/>
              </a:lnSpc>
            </a:pP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Content-Type: image/</a:t>
            </a:r>
            <a:r>
              <a:rPr lang="fr-FR" sz="1800" dirty="0" err="1">
                <a:latin typeface="Courier New" panose="02070309020205020404" pitchFamily="49" charset="0"/>
                <a:cs typeface="Courier New" panose="02070309020205020404" pitchFamily="49" charset="0"/>
              </a:rPr>
              <a:t>png</a:t>
            </a: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attachment</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filename</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picture.png</a:t>
            </a:r>
            <a:r>
              <a:rPr lang="fr-FR" sz="1800" dirty="0">
                <a:latin typeface="Courier New" panose="02070309020205020404" pitchFamily="49" charset="0"/>
                <a:cs typeface="Courier New" panose="02070309020205020404" pitchFamily="49" charset="0"/>
              </a:rPr>
              <a:t>"</a:t>
            </a:r>
          </a:p>
          <a:p>
            <a:pPr>
              <a:lnSpc>
                <a:spcPct val="150000"/>
              </a:lnSpc>
            </a:pP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Content-Type: image/</a:t>
            </a:r>
            <a:r>
              <a:rPr lang="fr-FR" sz="1800" dirty="0" err="1">
                <a:latin typeface="Courier New" panose="02070309020205020404" pitchFamily="49" charset="0"/>
                <a:cs typeface="Courier New" panose="02070309020205020404" pitchFamily="49" charset="0"/>
              </a:rPr>
              <a:t>png</a:t>
            </a:r>
            <a:endParaRPr lang="fr-FR" sz="1800" dirty="0">
              <a:latin typeface="Courier New" panose="02070309020205020404" pitchFamily="49" charset="0"/>
              <a:cs typeface="Courier New" panose="02070309020205020404" pitchFamily="49" charset="0"/>
            </a:endParaRPr>
          </a:p>
          <a:p>
            <a:pPr>
              <a:lnSpc>
                <a:spcPct val="150000"/>
              </a:lnSpc>
            </a:pPr>
            <a:r>
              <a:rPr lang="fr-FR" sz="1800" dirty="0">
                <a:latin typeface="Courier New" panose="02070309020205020404" pitchFamily="49" charset="0"/>
                <a:cs typeface="Courier New" panose="02070309020205020404" pitchFamily="49" charset="0"/>
              </a:rPr>
              <a:t>Content-Disposition: </a:t>
            </a:r>
            <a:r>
              <a:rPr lang="fr-FR" sz="1800" dirty="0" err="1">
                <a:latin typeface="Courier New" panose="02070309020205020404" pitchFamily="49" charset="0"/>
                <a:cs typeface="Courier New" panose="02070309020205020404" pitchFamily="49" charset="0"/>
              </a:rPr>
              <a:t>inline</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filename</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picture.png</a:t>
            </a:r>
            <a:r>
              <a:rPr lang="fr-FR" sz="1800" dirty="0">
                <a:latin typeface="Courier New" panose="02070309020205020404" pitchFamily="49" charset="0"/>
                <a:cs typeface="Courier New" panose="02070309020205020404" pitchFamily="49" charset="0"/>
              </a:rPr>
              <a:t>"  </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34835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71967" y="1485340"/>
            <a:ext cx="8747760" cy="1437188"/>
          </a:xfrm>
          <a:prstGeom prst="rect">
            <a:avLst/>
          </a:prstGeom>
        </p:spPr>
        <p:txBody>
          <a:bodyPr wrap="square">
            <a:spAutoFit/>
          </a:bodyPr>
          <a:lstStyle/>
          <a:p>
            <a:pPr algn="just">
              <a:lnSpc>
                <a:spcPct val="150000"/>
              </a:lnSpc>
            </a:pPr>
            <a:r>
              <a:rPr lang="vi-VN" sz="2000" b="1" dirty="0">
                <a:solidFill>
                  <a:srgbClr val="343A40"/>
                </a:solidFill>
                <a:latin typeface="Proxima Nova" panose="020B0604020202020204" charset="0"/>
                <a:ea typeface="Times New Roman" panose="02020603050405020304" pitchFamily="18" charset="0"/>
              </a:rPr>
              <a:t>ResponseEntity&lt;InputStreamResource&gt;</a:t>
            </a:r>
          </a:p>
          <a:p>
            <a:pPr algn="just">
              <a:lnSpc>
                <a:spcPct val="150000"/>
              </a:lnSpc>
            </a:pPr>
            <a:r>
              <a:rPr lang="vi-VN" sz="2000" dirty="0">
                <a:solidFill>
                  <a:srgbClr val="343A40"/>
                </a:solidFill>
                <a:latin typeface="Proxima Nova" panose="020B0604020202020204" charset="0"/>
                <a:ea typeface="Times New Roman" panose="02020603050405020304" pitchFamily="18" charset="0"/>
              </a:rPr>
              <a:t>Viết phương thức trả về ResponseEntity. Đối tượng này bao bọc đối tượng InputStreamResource (là dữ liệu của tệp do người dùng tải xuống).</a:t>
            </a:r>
          </a:p>
        </p:txBody>
      </p:sp>
    </p:spTree>
    <p:extLst>
      <p:ext uri="{BB962C8B-B14F-4D97-AF65-F5344CB8AC3E}">
        <p14:creationId xmlns:p14="http://schemas.microsoft.com/office/powerpoint/2010/main" val="3905216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93978" y="1323709"/>
            <a:ext cx="8140423" cy="3709647"/>
          </a:xfrm>
          <a:prstGeom prst="rect">
            <a:avLst/>
          </a:prstGeom>
          <a:ln>
            <a:solidFill>
              <a:srgbClr val="FF0000"/>
            </a:solidFill>
          </a:ln>
        </p:spPr>
      </p:pic>
    </p:spTree>
    <p:extLst>
      <p:ext uri="{BB962C8B-B14F-4D97-AF65-F5344CB8AC3E}">
        <p14:creationId xmlns:p14="http://schemas.microsoft.com/office/powerpoint/2010/main" val="41918992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0" y="1190195"/>
            <a:ext cx="3634328" cy="369332"/>
          </a:xfrm>
          <a:prstGeom prst="rect">
            <a:avLst/>
          </a:prstGeom>
        </p:spPr>
        <p:txBody>
          <a:bodyPr wrap="none">
            <a:spAutoFit/>
          </a:bodyPr>
          <a:lstStyle/>
          <a:p>
            <a:r>
              <a:rPr lang="en-US" sz="1800" dirty="0">
                <a:solidFill>
                  <a:srgbClr val="343A40"/>
                </a:solidFill>
                <a:latin typeface="Proxima Nova" panose="020B0604020202020204" charset="0"/>
              </a:rPr>
              <a:t>Viết </a:t>
            </a:r>
            <a:r>
              <a:rPr lang="en-US" sz="1800" dirty="0" err="1">
                <a:solidFill>
                  <a:srgbClr val="343A40"/>
                </a:solidFill>
                <a:latin typeface="Proxima Nova" panose="020B0604020202020204" charset="0"/>
              </a:rPr>
              <a:t>lớp</a:t>
            </a:r>
            <a:r>
              <a:rPr lang="en-US" sz="1800" dirty="0">
                <a:solidFill>
                  <a:srgbClr val="343A40"/>
                </a:solidFill>
                <a:latin typeface="Proxima Nova" panose="020B0604020202020204" charset="0"/>
              </a:rPr>
              <a:t> </a:t>
            </a:r>
            <a:r>
              <a:rPr lang="en-US" sz="1800" dirty="0" err="1">
                <a:solidFill>
                  <a:srgbClr val="343A40"/>
                </a:solidFill>
                <a:latin typeface="Proxima Nova" panose="020B0604020202020204" charset="0"/>
              </a:rPr>
              <a:t>để</a:t>
            </a:r>
            <a:r>
              <a:rPr lang="en-US" sz="1800" dirty="0">
                <a:solidFill>
                  <a:srgbClr val="343A40"/>
                </a:solidFill>
                <a:latin typeface="Proxima Nova" panose="020B0604020202020204" charset="0"/>
              </a:rPr>
              <a:t> </a:t>
            </a:r>
            <a:r>
              <a:rPr lang="en-US" sz="1800" dirty="0" err="1">
                <a:solidFill>
                  <a:srgbClr val="343A40"/>
                </a:solidFill>
                <a:latin typeface="Proxima Nova" panose="020B0604020202020204" charset="0"/>
              </a:rPr>
              <a:t>xử</a:t>
            </a:r>
            <a:r>
              <a:rPr lang="en-US" sz="1800" dirty="0">
                <a:solidFill>
                  <a:srgbClr val="343A40"/>
                </a:solidFill>
                <a:latin typeface="Proxima Nova" panose="020B0604020202020204" charset="0"/>
              </a:rPr>
              <a:t> </a:t>
            </a:r>
            <a:r>
              <a:rPr lang="en-US" sz="1800" dirty="0" err="1">
                <a:solidFill>
                  <a:srgbClr val="343A40"/>
                </a:solidFill>
                <a:latin typeface="Proxima Nova" panose="020B0604020202020204" charset="0"/>
              </a:rPr>
              <a:t>lý</a:t>
            </a:r>
            <a:r>
              <a:rPr lang="en-US" sz="1800" dirty="0">
                <a:solidFill>
                  <a:srgbClr val="343A40"/>
                </a:solidFill>
                <a:latin typeface="Proxima Nova" panose="020B0604020202020204" charset="0"/>
              </a:rPr>
              <a:t> </a:t>
            </a:r>
            <a:r>
              <a:rPr lang="en-US" sz="1800" dirty="0" err="1">
                <a:solidFill>
                  <a:srgbClr val="343A40"/>
                </a:solidFill>
                <a:latin typeface="Proxima Nova" panose="020B0604020202020204" charset="0"/>
              </a:rPr>
              <a:t>loại</a:t>
            </a:r>
            <a:r>
              <a:rPr lang="en-US" sz="1800" dirty="0">
                <a:solidFill>
                  <a:srgbClr val="343A40"/>
                </a:solidFill>
                <a:latin typeface="Proxima Nova" panose="020B0604020202020204" charset="0"/>
              </a:rPr>
              <a:t> file download</a:t>
            </a:r>
            <a:endParaRPr lang="en-US" sz="1800" dirty="0">
              <a:latin typeface="Proxima Nova" panose="020B0604020202020204" charset="0"/>
            </a:endParaRPr>
          </a:p>
        </p:txBody>
      </p:sp>
      <p:pic>
        <p:nvPicPr>
          <p:cNvPr id="6" name="Picture 5"/>
          <p:cNvPicPr>
            <a:picLocks noChangeAspect="1"/>
          </p:cNvPicPr>
          <p:nvPr/>
        </p:nvPicPr>
        <p:blipFill>
          <a:blip r:embed="rId2"/>
          <a:stretch>
            <a:fillRect/>
          </a:stretch>
        </p:blipFill>
        <p:spPr>
          <a:xfrm>
            <a:off x="80668" y="1598958"/>
            <a:ext cx="8885532" cy="3043187"/>
          </a:xfrm>
          <a:prstGeom prst="rect">
            <a:avLst/>
          </a:prstGeom>
          <a:ln>
            <a:solidFill>
              <a:srgbClr val="FF0000"/>
            </a:solidFill>
          </a:ln>
        </p:spPr>
      </p:pic>
    </p:spTree>
    <p:extLst>
      <p:ext uri="{BB962C8B-B14F-4D97-AF65-F5344CB8AC3E}">
        <p14:creationId xmlns:p14="http://schemas.microsoft.com/office/powerpoint/2010/main" val="582429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71967" y="1485340"/>
            <a:ext cx="8747760" cy="1437188"/>
          </a:xfrm>
          <a:prstGeom prst="rect">
            <a:avLst/>
          </a:prstGeom>
        </p:spPr>
        <p:txBody>
          <a:bodyPr wrap="square">
            <a:spAutoFit/>
          </a:bodyPr>
          <a:lstStyle/>
          <a:p>
            <a:pPr algn="just">
              <a:lnSpc>
                <a:spcPct val="150000"/>
              </a:lnSpc>
            </a:pPr>
            <a:r>
              <a:rPr lang="vi-VN" sz="2000" b="1" dirty="0">
                <a:solidFill>
                  <a:srgbClr val="343A40"/>
                </a:solidFill>
                <a:latin typeface="Proxima Nova" panose="020B0604020202020204" charset="0"/>
                <a:ea typeface="Times New Roman" panose="02020603050405020304" pitchFamily="18" charset="0"/>
              </a:rPr>
              <a:t>ResponseEntity&lt;ByteArrayResource&gt;</a:t>
            </a:r>
          </a:p>
          <a:p>
            <a:pPr algn="just">
              <a:lnSpc>
                <a:spcPct val="150000"/>
              </a:lnSpc>
            </a:pPr>
            <a:r>
              <a:rPr lang="vi-VN" sz="2000" dirty="0">
                <a:solidFill>
                  <a:srgbClr val="343A40"/>
                </a:solidFill>
                <a:latin typeface="Proxima Nova" panose="020B0604020202020204" charset="0"/>
                <a:ea typeface="Times New Roman" panose="02020603050405020304" pitchFamily="18" charset="0"/>
              </a:rPr>
              <a:t>Viết phương thức trả về ResponseEntity. Đối tượng này bao bọc đối tượng ByteArrayResource (là dữ liệu của tệp do người dùng tải xuống).</a:t>
            </a:r>
          </a:p>
        </p:txBody>
      </p:sp>
    </p:spTree>
    <p:extLst>
      <p:ext uri="{BB962C8B-B14F-4D97-AF65-F5344CB8AC3E}">
        <p14:creationId xmlns:p14="http://schemas.microsoft.com/office/powerpoint/2010/main" val="3530624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err="1"/>
              <a:t>CRUDREPOSITORY</a:t>
            </a:r>
            <a:endParaRPr lang="en-US" dirty="0"/>
          </a:p>
        </p:txBody>
      </p:sp>
    </p:spTree>
    <p:extLst>
      <p:ext uri="{BB962C8B-B14F-4D97-AF65-F5344CB8AC3E}">
        <p14:creationId xmlns:p14="http://schemas.microsoft.com/office/powerpoint/2010/main" val="33698171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8533" y="1244601"/>
            <a:ext cx="8874526" cy="3699933"/>
          </a:xfrm>
          <a:prstGeom prst="rect">
            <a:avLst/>
          </a:prstGeom>
          <a:ln>
            <a:solidFill>
              <a:srgbClr val="FF0000"/>
            </a:solidFill>
          </a:ln>
        </p:spPr>
      </p:pic>
    </p:spTree>
    <p:extLst>
      <p:ext uri="{BB962C8B-B14F-4D97-AF65-F5344CB8AC3E}">
        <p14:creationId xmlns:p14="http://schemas.microsoft.com/office/powerpoint/2010/main" val="8821619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71967" y="1485340"/>
            <a:ext cx="8747760" cy="975523"/>
          </a:xfrm>
          <a:prstGeom prst="rect">
            <a:avLst/>
          </a:prstGeom>
        </p:spPr>
        <p:txBody>
          <a:bodyPr wrap="square">
            <a:spAutoFit/>
          </a:bodyPr>
          <a:lstStyle/>
          <a:p>
            <a:pPr algn="just">
              <a:lnSpc>
                <a:spcPct val="150000"/>
              </a:lnSpc>
            </a:pPr>
            <a:r>
              <a:rPr lang="vi-VN" sz="2000" b="1" dirty="0">
                <a:solidFill>
                  <a:srgbClr val="343A40"/>
                </a:solidFill>
                <a:latin typeface="Proxima Nova" panose="020B0604020202020204" charset="0"/>
                <a:ea typeface="Times New Roman" panose="02020603050405020304" pitchFamily="18" charset="0"/>
              </a:rPr>
              <a:t>HttpServletRespone</a:t>
            </a:r>
          </a:p>
          <a:p>
            <a:pPr algn="just">
              <a:lnSpc>
                <a:spcPct val="150000"/>
              </a:lnSpc>
            </a:pPr>
            <a:r>
              <a:rPr lang="vi-VN" sz="2000" dirty="0">
                <a:solidFill>
                  <a:srgbClr val="343A40"/>
                </a:solidFill>
                <a:latin typeface="Proxima Nova" panose="020B0604020202020204" charset="0"/>
                <a:ea typeface="Times New Roman" panose="02020603050405020304" pitchFamily="18" charset="0"/>
              </a:rPr>
              <a:t>Viết dữ liệu của tệp sẽ được tải xuống trực tiếp vào HttpServletRespone.</a:t>
            </a:r>
          </a:p>
        </p:txBody>
      </p:sp>
    </p:spTree>
    <p:extLst>
      <p:ext uri="{BB962C8B-B14F-4D97-AF65-F5344CB8AC3E}">
        <p14:creationId xmlns:p14="http://schemas.microsoft.com/office/powerpoint/2010/main" val="40195252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download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0140" y="1227667"/>
            <a:ext cx="7460259" cy="3790140"/>
          </a:xfrm>
          <a:prstGeom prst="rect">
            <a:avLst/>
          </a:prstGeom>
          <a:ln>
            <a:solidFill>
              <a:srgbClr val="FF0000"/>
            </a:solidFill>
          </a:ln>
        </p:spPr>
      </p:pic>
    </p:spTree>
    <p:extLst>
      <p:ext uri="{BB962C8B-B14F-4D97-AF65-F5344CB8AC3E}">
        <p14:creationId xmlns:p14="http://schemas.microsoft.com/office/powerpoint/2010/main" val="40409434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71967" y="1485340"/>
            <a:ext cx="8747760" cy="975523"/>
          </a:xfrm>
          <a:prstGeom prst="rect">
            <a:avLst/>
          </a:prstGeom>
        </p:spPr>
        <p:txBody>
          <a:bodyPr wrap="square">
            <a:spAutoFit/>
          </a:bodyPr>
          <a:lstStyle/>
          <a:p>
            <a:pPr algn="just">
              <a:lnSpc>
                <a:spcPct val="150000"/>
              </a:lnSpc>
            </a:pPr>
            <a:r>
              <a:rPr lang="vi-VN" sz="2000" b="1" dirty="0">
                <a:solidFill>
                  <a:srgbClr val="343A40"/>
                </a:solidFill>
                <a:latin typeface="Proxima Nova" panose="020B0604020202020204" charset="0"/>
                <a:ea typeface="Times New Roman" panose="02020603050405020304" pitchFamily="18" charset="0"/>
              </a:rPr>
              <a:t>HttpServletRespone</a:t>
            </a:r>
          </a:p>
          <a:p>
            <a:pPr algn="just">
              <a:lnSpc>
                <a:spcPct val="150000"/>
              </a:lnSpc>
            </a:pPr>
            <a:r>
              <a:rPr lang="vi-VN" sz="2000" dirty="0">
                <a:solidFill>
                  <a:srgbClr val="343A40"/>
                </a:solidFill>
                <a:latin typeface="Proxima Nova" panose="020B0604020202020204" charset="0"/>
                <a:ea typeface="Times New Roman" panose="02020603050405020304" pitchFamily="18" charset="0"/>
              </a:rPr>
              <a:t>Viết dữ liệu của tệp sẽ được tải xuống trực tiếp vào HttpServletRespone.</a:t>
            </a:r>
          </a:p>
        </p:txBody>
      </p:sp>
    </p:spTree>
    <p:extLst>
      <p:ext uri="{BB962C8B-B14F-4D97-AF65-F5344CB8AC3E}">
        <p14:creationId xmlns:p14="http://schemas.microsoft.com/office/powerpoint/2010/main" val="4026442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347132" y="1626685"/>
            <a:ext cx="6358467" cy="1261884"/>
          </a:xfrm>
          <a:prstGeom prst="rect">
            <a:avLst/>
          </a:prstGeom>
        </p:spPr>
        <p:txBody>
          <a:bodyPr wrap="square">
            <a:spAutoFit/>
          </a:bodyPr>
          <a:lstStyle/>
          <a:p>
            <a:pPr>
              <a:lnSpc>
                <a:spcPct val="150000"/>
              </a:lnSpc>
            </a:pPr>
            <a:r>
              <a:rPr lang="en-US" sz="2000" dirty="0">
                <a:solidFill>
                  <a:srgbClr val="343A40"/>
                </a:solidFill>
                <a:latin typeface="Proxima Nova" panose="020B0604020202020204" charset="0"/>
                <a:ea typeface="Times New Roman" panose="02020603050405020304" pitchFamily="18" charset="0"/>
              </a:rPr>
              <a:t>Ví </a:t>
            </a:r>
            <a:r>
              <a:rPr lang="en-US" sz="2000" dirty="0" err="1">
                <a:solidFill>
                  <a:srgbClr val="343A40"/>
                </a:solidFill>
                <a:latin typeface="Proxima Nova" panose="020B0604020202020204" charset="0"/>
                <a:ea typeface="Times New Roman" panose="02020603050405020304" pitchFamily="18" charset="0"/>
              </a:rPr>
              <a:t>dụ</a:t>
            </a:r>
            <a:endParaRPr lang="en-US" sz="2000" dirty="0">
              <a:solidFill>
                <a:srgbClr val="343A40"/>
              </a:solidFill>
              <a:latin typeface="Proxima Nova" panose="020B0604020202020204" charset="0"/>
              <a:ea typeface="Times New Roman" panose="02020603050405020304" pitchFamily="18" charset="0"/>
            </a:endParaRPr>
          </a:p>
          <a:p>
            <a:pPr>
              <a:lnSpc>
                <a:spcPct val="150000"/>
              </a:lnSpc>
            </a:pPr>
            <a:r>
              <a:rPr lang="en-US" sz="1600" dirty="0" err="1">
                <a:latin typeface="Courier New" panose="02070309020205020404" pitchFamily="49" charset="0"/>
                <a:cs typeface="Courier New" panose="02070309020205020404" pitchFamily="49" charset="0"/>
              </a:rPr>
              <a:t>spring.servlet.multipart.max</a:t>
            </a:r>
            <a:r>
              <a:rPr lang="en-US" sz="1600" dirty="0">
                <a:latin typeface="Courier New" panose="02070309020205020404" pitchFamily="49" charset="0"/>
                <a:cs typeface="Courier New" panose="02070309020205020404" pitchFamily="49" charset="0"/>
              </a:rPr>
              <a:t>-file-size=</a:t>
            </a:r>
            <a:r>
              <a:rPr lang="en-US" sz="1600" dirty="0" err="1">
                <a:latin typeface="Courier New" panose="02070309020205020404" pitchFamily="49" charset="0"/>
                <a:cs typeface="Courier New" panose="02070309020205020404" pitchFamily="49" charset="0"/>
              </a:rPr>
              <a:t>5MB</a:t>
            </a:r>
            <a:endParaRPr lang="en-US" sz="1600" dirty="0">
              <a:latin typeface="Courier New" panose="02070309020205020404" pitchFamily="49" charset="0"/>
              <a:cs typeface="Courier New" panose="02070309020205020404" pitchFamily="49" charset="0"/>
            </a:endParaRPr>
          </a:p>
          <a:p>
            <a:pPr>
              <a:lnSpc>
                <a:spcPct val="150000"/>
              </a:lnSpc>
            </a:pPr>
            <a:r>
              <a:rPr lang="en-US" sz="1600" dirty="0" err="1">
                <a:latin typeface="Courier New" panose="02070309020205020404" pitchFamily="49" charset="0"/>
                <a:cs typeface="Courier New" panose="02070309020205020404" pitchFamily="49" charset="0"/>
              </a:rPr>
              <a:t>spring.servlet.multipart.max</a:t>
            </a:r>
            <a:r>
              <a:rPr lang="en-US" sz="1600" dirty="0">
                <a:latin typeface="Courier New" panose="02070309020205020404" pitchFamily="49" charset="0"/>
                <a:cs typeface="Courier New" panose="02070309020205020404" pitchFamily="49" charset="0"/>
              </a:rPr>
              <a:t>-request-size=</a:t>
            </a:r>
            <a:r>
              <a:rPr lang="en-US" sz="1600" dirty="0" err="1">
                <a:latin typeface="Courier New" panose="02070309020205020404" pitchFamily="49" charset="0"/>
                <a:cs typeface="Courier New" panose="02070309020205020404" pitchFamily="49" charset="0"/>
              </a:rPr>
              <a:t>5MB</a:t>
            </a:r>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3719464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473206"/>
          </a:xfrm>
          <a:prstGeom prst="rect">
            <a:avLst/>
          </a:prstGeom>
        </p:spPr>
        <p:txBody>
          <a:bodyPr wrap="square">
            <a:spAutoFit/>
          </a:bodyPr>
          <a:lstStyle/>
          <a:p>
            <a:pPr>
              <a:lnSpc>
                <a:spcPct val="150000"/>
              </a:lnSpc>
            </a:pPr>
            <a:r>
              <a:rPr lang="en-US" sz="1800" dirty="0">
                <a:solidFill>
                  <a:srgbClr val="343A40"/>
                </a:solidFill>
                <a:latin typeface="Proxima Nova" panose="020B0604020202020204" charset="0"/>
                <a:ea typeface="Times New Roman" panose="02020603050405020304" pitchFamily="18" charset="0"/>
              </a:rPr>
              <a:t>Viết </a:t>
            </a:r>
            <a:r>
              <a:rPr lang="en-US" sz="1800" dirty="0" err="1">
                <a:solidFill>
                  <a:srgbClr val="343A40"/>
                </a:solidFill>
                <a:latin typeface="Proxima Nova" panose="020B0604020202020204" charset="0"/>
                <a:ea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xây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dựng</a:t>
            </a:r>
            <a:r>
              <a:rPr lang="en-US" sz="1800" dirty="0">
                <a:solidFill>
                  <a:srgbClr val="343A40"/>
                </a:solidFill>
                <a:latin typeface="Proxima Nova" panose="020B0604020202020204" charset="0"/>
                <a:ea typeface="Times New Roman" panose="02020603050405020304" pitchFamily="18" charset="0"/>
              </a:rPr>
              <a:t> form upload </a:t>
            </a:r>
            <a:r>
              <a:rPr lang="en-US" sz="1800" dirty="0" smtClean="0">
                <a:solidFill>
                  <a:srgbClr val="343A40"/>
                </a:solidFill>
                <a:latin typeface="Proxima Nova" panose="020B0604020202020204" charset="0"/>
                <a:ea typeface="Times New Roman" panose="02020603050405020304" pitchFamily="18" charset="0"/>
              </a:rPr>
              <a:t>file</a:t>
            </a:r>
            <a:endParaRPr lang="en-US" sz="1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738358" y="1750300"/>
            <a:ext cx="4171376" cy="3308530"/>
          </a:xfrm>
          <a:prstGeom prst="rect">
            <a:avLst/>
          </a:prstGeom>
          <a:ln>
            <a:solidFill>
              <a:srgbClr val="FF0000"/>
            </a:solidFill>
          </a:ln>
        </p:spPr>
      </p:pic>
    </p:spTree>
    <p:extLst>
      <p:ext uri="{BB962C8B-B14F-4D97-AF65-F5344CB8AC3E}">
        <p14:creationId xmlns:p14="http://schemas.microsoft.com/office/powerpoint/2010/main" val="1246097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473206"/>
          </a:xfrm>
          <a:prstGeom prst="rect">
            <a:avLst/>
          </a:prstGeom>
        </p:spPr>
        <p:txBody>
          <a:bodyPr wrap="square">
            <a:spAutoFit/>
          </a:bodyPr>
          <a:lstStyle/>
          <a:p>
            <a:pPr>
              <a:lnSpc>
                <a:spcPct val="150000"/>
              </a:lnSpc>
            </a:pPr>
            <a:r>
              <a:rPr lang="en-US" sz="1800" dirty="0">
                <a:solidFill>
                  <a:srgbClr val="343A40"/>
                </a:solidFill>
                <a:latin typeface="Proxima Nova" panose="020B0604020202020204" charset="0"/>
                <a:ea typeface="Times New Roman" panose="02020603050405020304" pitchFamily="18" charset="0"/>
              </a:rPr>
              <a:t>Viết controller </a:t>
            </a:r>
            <a:r>
              <a:rPr lang="en-US" sz="1800" dirty="0" err="1">
                <a:solidFill>
                  <a:srgbClr val="343A40"/>
                </a:solidFill>
                <a:latin typeface="Proxima Nova" panose="020B0604020202020204" charset="0"/>
                <a:ea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thi</a:t>
            </a:r>
            <a:r>
              <a:rPr lang="en-US" sz="1800" dirty="0">
                <a:solidFill>
                  <a:srgbClr val="343A40"/>
                </a:solidFill>
                <a:latin typeface="Proxima Nova" panose="020B0604020202020204" charset="0"/>
                <a:ea typeface="Times New Roman" panose="02020603050405020304" pitchFamily="18" charset="0"/>
              </a:rPr>
              <a:t> upload file</a:t>
            </a:r>
            <a:endParaRPr lang="en-US" sz="1800" dirty="0">
              <a:latin typeface="Courier New" panose="02070309020205020404" pitchFamily="49" charset="0"/>
              <a:cs typeface="Courier New" panose="02070309020205020404" pitchFamily="49" charset="0"/>
            </a:endParaRPr>
          </a:p>
        </p:txBody>
      </p:sp>
      <p:sp>
        <p:nvSpPr>
          <p:cNvPr id="6" name="Rectangle 5"/>
          <p:cNvSpPr/>
          <p:nvPr/>
        </p:nvSpPr>
        <p:spPr>
          <a:xfrm>
            <a:off x="1794354" y="1969129"/>
            <a:ext cx="4875053" cy="800219"/>
          </a:xfrm>
          <a:prstGeom prst="rect">
            <a:avLst/>
          </a:prstGeom>
          <a:ln>
            <a:solidFill>
              <a:srgbClr val="FF0000"/>
            </a:solidFill>
          </a:ln>
        </p:spPr>
        <p:txBody>
          <a:bodyPr wrap="none">
            <a:spAutoFit/>
          </a:bodyPr>
          <a:lstStyle/>
          <a:p>
            <a:pPr>
              <a:lnSpc>
                <a:spcPct val="150000"/>
              </a:lnSpc>
            </a:pPr>
            <a:r>
              <a:rPr lang="en-US" sz="1600" dirty="0">
                <a:solidFill>
                  <a:schemeClr val="tx2">
                    <a:lumMod val="10000"/>
                  </a:schemeClr>
                </a:solidFill>
                <a:latin typeface="Courier New" panose="02070309020205020404" pitchFamily="49" charset="0"/>
                <a:cs typeface="Courier New" panose="02070309020205020404" pitchFamily="49" charset="0"/>
              </a:rPr>
              <a:t>@Controller</a:t>
            </a:r>
            <a:endParaRPr lang="en-US" sz="1600" dirty="0" smtClean="0">
              <a:solidFill>
                <a:schemeClr val="tx2">
                  <a:lumMod val="10000"/>
                </a:schemeClr>
              </a:solidFill>
              <a:latin typeface="Courier New" panose="02070309020205020404" pitchFamily="49" charset="0"/>
              <a:cs typeface="Courier New" panose="02070309020205020404" pitchFamily="49" charset="0"/>
            </a:endParaRPr>
          </a:p>
          <a:p>
            <a:pPr>
              <a:lnSpc>
                <a:spcPct val="150000"/>
              </a:lnSpc>
            </a:pPr>
            <a:r>
              <a:rPr lang="en-US" sz="1600" b="1" dirty="0" smtClean="0">
                <a:solidFill>
                  <a:srgbClr val="7F0055"/>
                </a:solidFill>
                <a:latin typeface="Courier New" panose="02070309020205020404" pitchFamily="49" charset="0"/>
                <a:cs typeface="Courier New" panose="02070309020205020404" pitchFamily="49" charset="0"/>
              </a:rPr>
              <a:t>public</a:t>
            </a:r>
            <a:r>
              <a:rPr lang="en-US" sz="1600" b="1" dirty="0" smtClean="0">
                <a:latin typeface="Courier New" panose="02070309020205020404" pitchFamily="49" charset="0"/>
                <a:cs typeface="Courier New" panose="02070309020205020404" pitchFamily="49" charset="0"/>
              </a:rPr>
              <a:t> </a:t>
            </a:r>
            <a:r>
              <a:rPr lang="en-US" sz="1600" b="1" dirty="0">
                <a:solidFill>
                  <a:srgbClr val="7F0055"/>
                </a:solidFill>
                <a:latin typeface="Courier New" panose="02070309020205020404" pitchFamily="49" charset="0"/>
                <a:cs typeface="Courier New" panose="02070309020205020404" pitchFamily="49" charset="0"/>
              </a:rPr>
              <a:t>class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MyFileUploadController</a:t>
            </a: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92807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507831"/>
          </a:xfrm>
          <a:prstGeom prst="rect">
            <a:avLst/>
          </a:prstGeom>
        </p:spPr>
        <p:txBody>
          <a:bodyPr wrap="square">
            <a:spAutoFit/>
          </a:bodyPr>
          <a:lstStyle/>
          <a:p>
            <a:pPr>
              <a:lnSpc>
                <a:spcPct val="150000"/>
              </a:lnSpc>
            </a:pPr>
            <a:r>
              <a:rPr lang="en-US" sz="1800" dirty="0" smtClean="0">
                <a:solidFill>
                  <a:srgbClr val="343A40"/>
                </a:solidFill>
                <a:latin typeface="Proxima Nova" panose="020B0604020202020204" charset="0"/>
                <a:ea typeface="Times New Roman" panose="02020603050405020304" pitchFamily="18" charset="0"/>
              </a:rPr>
              <a:t>Upload </a:t>
            </a:r>
            <a:r>
              <a:rPr lang="en-US" sz="1800" dirty="0" err="1" smtClean="0">
                <a:solidFill>
                  <a:srgbClr val="343A40"/>
                </a:solidFill>
                <a:latin typeface="Proxima Nova" panose="020B0604020202020204" charset="0"/>
                <a:ea typeface="Times New Roman" panose="02020603050405020304" pitchFamily="18" charset="0"/>
              </a:rPr>
              <a:t>một</a:t>
            </a:r>
            <a:r>
              <a:rPr lang="en-US" sz="1800" dirty="0" smtClean="0">
                <a:solidFill>
                  <a:srgbClr val="343A40"/>
                </a:solidFill>
                <a:latin typeface="Proxima Nova" panose="020B0604020202020204" charset="0"/>
                <a:ea typeface="Times New Roman" panose="02020603050405020304" pitchFamily="18" charset="0"/>
              </a:rPr>
              <a:t> file </a:t>
            </a:r>
            <a:r>
              <a:rPr lang="en-US" sz="1800" dirty="0" err="1" smtClean="0">
                <a:solidFill>
                  <a:srgbClr val="343A40"/>
                </a:solidFill>
                <a:latin typeface="Proxima Nova" panose="020B0604020202020204" charset="0"/>
                <a:ea typeface="Times New Roman" panose="02020603050405020304" pitchFamily="18" charset="0"/>
              </a:rPr>
              <a:t>sử</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dụng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phương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thức</a:t>
            </a:r>
            <a:r>
              <a:rPr lang="en-US" sz="1800" dirty="0" smtClean="0">
                <a:solidFill>
                  <a:srgbClr val="343A40"/>
                </a:solidFill>
                <a:latin typeface="Proxima Nova" panose="020B0604020202020204" charset="0"/>
                <a:ea typeface="Times New Roman" panose="02020603050405020304" pitchFamily="18" charset="0"/>
              </a:rPr>
              <a:t> Get</a:t>
            </a:r>
            <a:endParaRPr lang="en-US" sz="1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86603" y="1832881"/>
            <a:ext cx="8737264" cy="2260748"/>
          </a:xfrm>
          <a:prstGeom prst="rect">
            <a:avLst/>
          </a:prstGeom>
          <a:ln>
            <a:solidFill>
              <a:srgbClr val="FF0000"/>
            </a:solidFill>
          </a:ln>
        </p:spPr>
      </p:pic>
    </p:spTree>
    <p:extLst>
      <p:ext uri="{BB962C8B-B14F-4D97-AF65-F5344CB8AC3E}">
        <p14:creationId xmlns:p14="http://schemas.microsoft.com/office/powerpoint/2010/main" val="26500807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507831"/>
          </a:xfrm>
          <a:prstGeom prst="rect">
            <a:avLst/>
          </a:prstGeom>
        </p:spPr>
        <p:txBody>
          <a:bodyPr wrap="square">
            <a:spAutoFit/>
          </a:bodyPr>
          <a:lstStyle/>
          <a:p>
            <a:pPr>
              <a:lnSpc>
                <a:spcPct val="150000"/>
              </a:lnSpc>
            </a:pPr>
            <a:r>
              <a:rPr lang="en-US" sz="1800" dirty="0" smtClean="0">
                <a:solidFill>
                  <a:srgbClr val="343A40"/>
                </a:solidFill>
                <a:latin typeface="Proxima Nova" panose="020B0604020202020204" charset="0"/>
                <a:ea typeface="Times New Roman" panose="02020603050405020304" pitchFamily="18" charset="0"/>
              </a:rPr>
              <a:t>Upload </a:t>
            </a:r>
            <a:r>
              <a:rPr lang="en-US" sz="1800" dirty="0" err="1" smtClean="0">
                <a:solidFill>
                  <a:srgbClr val="343A40"/>
                </a:solidFill>
                <a:latin typeface="Proxima Nova" panose="020B0604020202020204" charset="0"/>
                <a:ea typeface="Times New Roman" panose="02020603050405020304" pitchFamily="18" charset="0"/>
              </a:rPr>
              <a:t>một</a:t>
            </a:r>
            <a:r>
              <a:rPr lang="en-US" sz="1800" dirty="0" smtClean="0">
                <a:solidFill>
                  <a:srgbClr val="343A40"/>
                </a:solidFill>
                <a:latin typeface="Proxima Nova" panose="020B0604020202020204" charset="0"/>
                <a:ea typeface="Times New Roman" panose="02020603050405020304" pitchFamily="18" charset="0"/>
              </a:rPr>
              <a:t> file </a:t>
            </a:r>
            <a:r>
              <a:rPr lang="en-US" sz="1800" dirty="0" err="1" smtClean="0">
                <a:solidFill>
                  <a:srgbClr val="343A40"/>
                </a:solidFill>
                <a:latin typeface="Proxima Nova" panose="020B0604020202020204" charset="0"/>
                <a:ea typeface="Times New Roman" panose="02020603050405020304" pitchFamily="18" charset="0"/>
              </a:rPr>
              <a:t>sử</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dụng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phương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thức</a:t>
            </a:r>
            <a:r>
              <a:rPr lang="en-US" sz="1800" dirty="0" smtClean="0">
                <a:solidFill>
                  <a:srgbClr val="343A40"/>
                </a:solidFill>
                <a:latin typeface="Proxima Nova" panose="020B0604020202020204" charset="0"/>
                <a:ea typeface="Times New Roman" panose="02020603050405020304" pitchFamily="18" charset="0"/>
              </a:rPr>
              <a:t> Post</a:t>
            </a:r>
            <a:endParaRPr lang="en-US" sz="18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stretch>
            <a:fillRect/>
          </a:stretch>
        </p:blipFill>
        <p:spPr>
          <a:xfrm>
            <a:off x="165956" y="1794047"/>
            <a:ext cx="8656312" cy="2209286"/>
          </a:xfrm>
          <a:prstGeom prst="rect">
            <a:avLst/>
          </a:prstGeom>
        </p:spPr>
      </p:pic>
    </p:spTree>
    <p:extLst>
      <p:ext uri="{BB962C8B-B14F-4D97-AF65-F5344CB8AC3E}">
        <p14:creationId xmlns:p14="http://schemas.microsoft.com/office/powerpoint/2010/main" val="2136975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507831"/>
          </a:xfrm>
          <a:prstGeom prst="rect">
            <a:avLst/>
          </a:prstGeom>
        </p:spPr>
        <p:txBody>
          <a:bodyPr wrap="square">
            <a:spAutoFit/>
          </a:bodyPr>
          <a:lstStyle/>
          <a:p>
            <a:pPr>
              <a:lnSpc>
                <a:spcPct val="150000"/>
              </a:lnSpc>
            </a:pPr>
            <a:r>
              <a:rPr lang="en-US" sz="1800" dirty="0" smtClean="0">
                <a:solidFill>
                  <a:srgbClr val="343A40"/>
                </a:solidFill>
                <a:latin typeface="Proxima Nova" panose="020B0604020202020204" charset="0"/>
                <a:ea typeface="Times New Roman" panose="02020603050405020304" pitchFamily="18" charset="0"/>
              </a:rPr>
              <a:t>Upload </a:t>
            </a:r>
            <a:r>
              <a:rPr lang="en-US" sz="1800" dirty="0" err="1" smtClean="0">
                <a:solidFill>
                  <a:srgbClr val="343A40"/>
                </a:solidFill>
                <a:latin typeface="Proxima Nova" panose="020B0604020202020204" charset="0"/>
                <a:ea typeface="Times New Roman" panose="02020603050405020304" pitchFamily="18" charset="0"/>
              </a:rPr>
              <a:t>nhiều</a:t>
            </a:r>
            <a:r>
              <a:rPr lang="en-US" sz="1800" dirty="0" smtClean="0">
                <a:solidFill>
                  <a:srgbClr val="343A40"/>
                </a:solidFill>
                <a:latin typeface="Proxima Nova" panose="020B0604020202020204" charset="0"/>
                <a:ea typeface="Times New Roman" panose="02020603050405020304" pitchFamily="18" charset="0"/>
              </a:rPr>
              <a:t> file </a:t>
            </a:r>
            <a:r>
              <a:rPr lang="en-US" sz="1800" dirty="0" err="1" smtClean="0">
                <a:solidFill>
                  <a:srgbClr val="343A40"/>
                </a:solidFill>
                <a:latin typeface="Proxima Nova" panose="020B0604020202020204" charset="0"/>
                <a:ea typeface="Times New Roman" panose="02020603050405020304" pitchFamily="18" charset="0"/>
              </a:rPr>
              <a:t>sử</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dụng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phương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thức</a:t>
            </a:r>
            <a:r>
              <a:rPr lang="en-US" sz="1800" dirty="0" smtClean="0">
                <a:solidFill>
                  <a:srgbClr val="343A40"/>
                </a:solidFill>
                <a:latin typeface="Proxima Nova" panose="020B0604020202020204" charset="0"/>
                <a:ea typeface="Times New Roman" panose="02020603050405020304" pitchFamily="18" charset="0"/>
              </a:rPr>
              <a:t> Get</a:t>
            </a:r>
            <a:endParaRPr lang="en-US" sz="1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87118" y="1741713"/>
            <a:ext cx="8812948" cy="2240984"/>
          </a:xfrm>
          <a:prstGeom prst="rect">
            <a:avLst/>
          </a:prstGeom>
          <a:ln>
            <a:solidFill>
              <a:srgbClr val="FF0000"/>
            </a:solidFill>
          </a:ln>
        </p:spPr>
      </p:pic>
    </p:spTree>
    <p:extLst>
      <p:ext uri="{BB962C8B-B14F-4D97-AF65-F5344CB8AC3E}">
        <p14:creationId xmlns:p14="http://schemas.microsoft.com/office/powerpoint/2010/main" val="272359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err="1" smtClean="0"/>
              <a:t>Giới</a:t>
            </a:r>
            <a:r>
              <a:rPr lang="en-US" altLang="en-US" sz="2200" dirty="0" smtClean="0"/>
              <a:t> </a:t>
            </a:r>
            <a:r>
              <a:rPr lang="en-US" altLang="en-US" sz="2200" dirty="0" err="1" smtClean="0"/>
              <a:t>thiệu</a:t>
            </a:r>
            <a:endParaRPr lang="en-US" altLang="en-US" sz="2200" dirty="0"/>
          </a:p>
        </p:txBody>
      </p:sp>
      <p:sp>
        <p:nvSpPr>
          <p:cNvPr id="6" name="Rectangle 5"/>
          <p:cNvSpPr/>
          <p:nvPr/>
        </p:nvSpPr>
        <p:spPr>
          <a:xfrm>
            <a:off x="177800" y="1245683"/>
            <a:ext cx="8483600" cy="2631490"/>
          </a:xfrm>
          <a:prstGeom prst="rect">
            <a:avLst/>
          </a:prstGeom>
        </p:spPr>
        <p:txBody>
          <a:bodyPr wrap="square">
            <a:spAutoFit/>
          </a:bodyPr>
          <a:lstStyle/>
          <a:p>
            <a:pPr algn="just">
              <a:lnSpc>
                <a:spcPct val="150000"/>
              </a:lnSpc>
            </a:pPr>
            <a:r>
              <a:rPr lang="en-US" sz="2000" dirty="0" smtClean="0"/>
              <a:t>-</a:t>
            </a:r>
            <a:r>
              <a:rPr lang="en-US" sz="1800" dirty="0">
                <a:solidFill>
                  <a:srgbClr val="343A40"/>
                </a:solidFill>
                <a:latin typeface="Proxima Nova" panose="020B0604020202020204" charset="0"/>
                <a:ea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rPr>
              <a:t>hứa các phương thức cho hoạt động CRUD.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Đ</a:t>
            </a:r>
            <a:r>
              <a:rPr lang="vi-VN" sz="1800" dirty="0">
                <a:solidFill>
                  <a:srgbClr val="343A40"/>
                </a:solidFill>
                <a:latin typeface="Proxima Nova" panose="020B0604020202020204" charset="0"/>
                <a:ea typeface="Times New Roman" panose="02020603050405020304" pitchFamily="18" charset="0"/>
              </a:rPr>
              <a:t>ược định nghĩa trong gói org.springframework.data.repository.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M</a:t>
            </a:r>
            <a:r>
              <a:rPr lang="vi-VN" sz="1800" dirty="0">
                <a:solidFill>
                  <a:srgbClr val="343A40"/>
                </a:solidFill>
                <a:latin typeface="Proxima Nova" panose="020B0604020202020204" charset="0"/>
                <a:ea typeface="Times New Roman" panose="02020603050405020304" pitchFamily="18" charset="0"/>
              </a:rPr>
              <a:t>ở rộng Spring Data Repository.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rPr>
              <a:t>ung cấp thao tác Crud chung trên một kho lưu trữ.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Nếu muốn sử dụng CrudRepository trong một ứng dụng thì cần phải tạo một giao diện và mở rộng CrudRepository.</a:t>
            </a:r>
            <a:endParaRPr lang="en-US" sz="1800" dirty="0">
              <a:solidFill>
                <a:srgbClr val="343A40"/>
              </a:solidFill>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39955885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473206"/>
          </a:xfrm>
          <a:prstGeom prst="rect">
            <a:avLst/>
          </a:prstGeom>
        </p:spPr>
        <p:txBody>
          <a:bodyPr wrap="square">
            <a:spAutoFit/>
          </a:bodyPr>
          <a:lstStyle/>
          <a:p>
            <a:pPr>
              <a:lnSpc>
                <a:spcPct val="150000"/>
              </a:lnSpc>
            </a:pPr>
            <a:r>
              <a:rPr lang="en-US" sz="1800" dirty="0" smtClean="0">
                <a:solidFill>
                  <a:srgbClr val="343A40"/>
                </a:solidFill>
                <a:latin typeface="Proxima Nova" panose="020B0604020202020204" charset="0"/>
                <a:ea typeface="Times New Roman" panose="02020603050405020304" pitchFamily="18" charset="0"/>
              </a:rPr>
              <a:t>Upload file </a:t>
            </a:r>
            <a:r>
              <a:rPr lang="en-US" sz="1800" dirty="0" err="1" smtClean="0">
                <a:solidFill>
                  <a:srgbClr val="343A40"/>
                </a:solidFill>
                <a:latin typeface="Proxima Nova" panose="020B0604020202020204" charset="0"/>
                <a:ea typeface="Times New Roman" panose="02020603050405020304" pitchFamily="18" charset="0"/>
              </a:rPr>
              <a:t>sử</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dụng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phương</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thức</a:t>
            </a:r>
            <a:r>
              <a:rPr lang="en-US" sz="1800" dirty="0" smtClean="0">
                <a:solidFill>
                  <a:srgbClr val="343A40"/>
                </a:solidFill>
                <a:latin typeface="Proxima Nova" panose="020B0604020202020204" charset="0"/>
                <a:ea typeface="Times New Roman" panose="02020603050405020304" pitchFamily="18" charset="0"/>
              </a:rPr>
              <a:t> Get</a:t>
            </a:r>
            <a:endParaRPr lang="en-US" sz="1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34710" y="1720566"/>
            <a:ext cx="8849497" cy="2165634"/>
          </a:xfrm>
          <a:prstGeom prst="rect">
            <a:avLst/>
          </a:prstGeom>
          <a:ln>
            <a:solidFill>
              <a:srgbClr val="FF0000"/>
            </a:solidFill>
          </a:ln>
        </p:spPr>
      </p:pic>
    </p:spTree>
    <p:extLst>
      <p:ext uri="{BB962C8B-B14F-4D97-AF65-F5344CB8AC3E}">
        <p14:creationId xmlns:p14="http://schemas.microsoft.com/office/powerpoint/2010/main" val="18035955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ma14="http://schemas.microsoft.com/office/mac/drawingml/2011/main" xmlns="" val="1"/>
            </a:ext>
          </a:extLst>
        </p:spPr>
        <p:txBody>
          <a:bodyPr anchor="b">
            <a:noAutofit/>
          </a:bodyPr>
          <a:lstStyle/>
          <a:p>
            <a:r>
              <a:rPr lang="en-US" altLang="en-US" sz="2200" dirty="0"/>
              <a:t>Xử </a:t>
            </a:r>
            <a:r>
              <a:rPr lang="en-US" altLang="en-US" sz="2200" dirty="0" err="1"/>
              <a:t>lý</a:t>
            </a:r>
            <a:r>
              <a:rPr lang="en-US" altLang="en-US" sz="2200" dirty="0"/>
              <a:t> load file</a:t>
            </a:r>
          </a:p>
        </p:txBody>
      </p:sp>
      <p:sp>
        <p:nvSpPr>
          <p:cNvPr id="2" name="AutoShape 2" descr="Top 15 API Testing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26998" y="1169485"/>
            <a:ext cx="6358467" cy="507831"/>
          </a:xfrm>
          <a:prstGeom prst="rect">
            <a:avLst/>
          </a:prstGeom>
        </p:spPr>
        <p:txBody>
          <a:bodyPr wrap="square">
            <a:spAutoFit/>
          </a:bodyPr>
          <a:lstStyle/>
          <a:p>
            <a:pPr>
              <a:lnSpc>
                <a:spcPct val="150000"/>
              </a:lnSpc>
            </a:pPr>
            <a:r>
              <a:rPr lang="en-US" sz="1800" dirty="0" err="1" smtClean="0">
                <a:solidFill>
                  <a:srgbClr val="343A40"/>
                </a:solidFill>
                <a:latin typeface="Proxima Nova" panose="020B0604020202020204" charset="0"/>
                <a:ea typeface="Times New Roman" panose="02020603050405020304" pitchFamily="18" charset="0"/>
              </a:rPr>
              <a:t>Thực</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hiện</a:t>
            </a:r>
            <a:r>
              <a:rPr lang="en-US" sz="1800" dirty="0" smtClean="0">
                <a:solidFill>
                  <a:srgbClr val="343A40"/>
                </a:solidFill>
                <a:latin typeface="Proxima Nova" panose="020B0604020202020204" charset="0"/>
                <a:ea typeface="Times New Roman" panose="02020603050405020304" pitchFamily="18" charset="0"/>
              </a:rPr>
              <a:t> Upload file</a:t>
            </a:r>
            <a:endParaRPr lang="en-US" sz="18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stretch>
            <a:fillRect/>
          </a:stretch>
        </p:blipFill>
        <p:spPr>
          <a:xfrm>
            <a:off x="2809193" y="1270381"/>
            <a:ext cx="4791757" cy="3848350"/>
          </a:xfrm>
          <a:prstGeom prst="rect">
            <a:avLst/>
          </a:prstGeom>
          <a:ln>
            <a:solidFill>
              <a:srgbClr val="FF0000"/>
            </a:solidFill>
          </a:ln>
        </p:spPr>
      </p:pic>
    </p:spTree>
    <p:extLst>
      <p:ext uri="{BB962C8B-B14F-4D97-AF65-F5344CB8AC3E}">
        <p14:creationId xmlns:p14="http://schemas.microsoft.com/office/powerpoint/2010/main" val="15083808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r>
              <a:rPr lang="en" dirty="0" smtClean="0"/>
              <a:t>:</a:t>
            </a:r>
          </a:p>
          <a:p>
            <a:pPr marL="0" lvl="0" indent="0" algn="l" rtl="0">
              <a:spcBef>
                <a:spcPts val="0"/>
              </a:spcBef>
              <a:spcAft>
                <a:spcPts val="0"/>
              </a:spcAft>
              <a:buNone/>
            </a:pPr>
            <a:endParaRPr dirty="0"/>
          </a:p>
          <a:p>
            <a:pPr lvl="0"/>
            <a:r>
              <a:rPr lang="en-US" dirty="0" smtClean="0"/>
              <a:t>CRUD </a:t>
            </a:r>
            <a:r>
              <a:rPr lang="en-US" dirty="0" err="1"/>
              <a:t>Starter_Read_Search</a:t>
            </a:r>
            <a:endParaRPr lang="en-US" dirty="0" smtClean="0"/>
          </a:p>
          <a:p>
            <a:pPr lvl="0"/>
            <a:r>
              <a:rPr lang="en-US" dirty="0"/>
              <a:t>CRUD </a:t>
            </a:r>
            <a:r>
              <a:rPr lang="en-US" dirty="0" err="1"/>
              <a:t>Cập</a:t>
            </a:r>
            <a:r>
              <a:rPr lang="en-US" dirty="0"/>
              <a:t> </a:t>
            </a:r>
            <a:r>
              <a:rPr lang="en-US" dirty="0" err="1"/>
              <a:t>nhật</a:t>
            </a:r>
            <a:r>
              <a:rPr lang="en-US" dirty="0"/>
              <a:t> (Update) </a:t>
            </a:r>
            <a:r>
              <a:rPr lang="en-US" dirty="0" err="1"/>
              <a:t>và</a:t>
            </a:r>
            <a:r>
              <a:rPr lang="en-US" dirty="0"/>
              <a:t> </a:t>
            </a:r>
            <a:r>
              <a:rPr lang="en-US" dirty="0" err="1"/>
              <a:t>Xóa</a:t>
            </a:r>
            <a:r>
              <a:rPr lang="en-US" dirty="0"/>
              <a:t> (Delete</a:t>
            </a:r>
            <a:r>
              <a:rPr lang="en-US" dirty="0" smtClean="0"/>
              <a:t>)</a:t>
            </a:r>
          </a:p>
          <a:p>
            <a:pPr lvl="0"/>
            <a:r>
              <a:rPr lang="vi-VN" dirty="0"/>
              <a:t>Kiểm tra (Validation</a:t>
            </a:r>
            <a:r>
              <a:rPr lang="vi-VN" dirty="0" smtClean="0"/>
              <a:t>)</a:t>
            </a:r>
            <a:endParaRPr lang="en-US" dirty="0" smtClean="0"/>
          </a:p>
          <a:p>
            <a:pPr lvl="0"/>
            <a:r>
              <a:rPr lang="en-US" dirty="0" err="1" smtClean="0"/>
              <a:t>Xử</a:t>
            </a:r>
            <a:r>
              <a:rPr lang="en-US" dirty="0" smtClean="0"/>
              <a:t> </a:t>
            </a:r>
            <a:r>
              <a:rPr lang="en-US" dirty="0" err="1"/>
              <a:t>lý</a:t>
            </a:r>
            <a:r>
              <a:rPr lang="en-US" dirty="0"/>
              <a:t> upload </a:t>
            </a:r>
            <a:r>
              <a:rPr lang="en-US" dirty="0" err="1" smtClean="0"/>
              <a:t>và</a:t>
            </a:r>
            <a:r>
              <a:rPr lang="en-US" dirty="0" smtClean="0"/>
              <a:t> download </a:t>
            </a:r>
            <a:r>
              <a:rPr lang="en-US" dirty="0"/>
              <a:t>file </a:t>
            </a:r>
          </a:p>
        </p:txBody>
      </p:sp>
    </p:spTree>
    <p:extLst>
      <p:ext uri="{BB962C8B-B14F-4D97-AF65-F5344CB8AC3E}">
        <p14:creationId xmlns:p14="http://schemas.microsoft.com/office/powerpoint/2010/main" val="38032318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 xmlns:a16="http://schemas.microsoft.com/office/drawing/2014/main"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07912"/>
      </p:ext>
    </p:extLst>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3632</Words>
  <Application>Microsoft Office PowerPoint</Application>
  <PresentationFormat>On-screen Show (16:9)</PresentationFormat>
  <Paragraphs>388</Paragraphs>
  <Slides>93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Helvetica</vt:lpstr>
      <vt:lpstr>Calibri</vt:lpstr>
      <vt:lpstr>Verdana</vt:lpstr>
      <vt:lpstr>Courier New</vt:lpstr>
      <vt:lpstr>Times New Roman</vt:lpstr>
      <vt:lpstr>Alfa Slab One</vt:lpstr>
      <vt:lpstr>Symbol</vt:lpstr>
      <vt:lpstr>Arial</vt:lpstr>
      <vt:lpstr>Proxima Nova</vt:lpstr>
      <vt:lpstr>Gameday</vt:lpstr>
      <vt:lpstr>CRUD</vt:lpstr>
      <vt:lpstr>Mục tiêu bài học</vt:lpstr>
      <vt:lpstr>Giới thiệu CRUD</vt:lpstr>
      <vt:lpstr>Khái niệm CRUD</vt:lpstr>
      <vt:lpstr>Khái niệm CRUD</vt:lpstr>
      <vt:lpstr>Thao tác CRUD tiêu chuẩn</vt:lpstr>
      <vt:lpstr>Hoạt động của CRUD</vt:lpstr>
      <vt:lpstr>CRUDREPOSITORY</vt:lpstr>
      <vt:lpstr>Giới thiệu</vt:lpstr>
      <vt:lpstr>CrudRepository</vt:lpstr>
      <vt:lpstr>So sánh CrudRepository và JpaRepository</vt:lpstr>
      <vt:lpstr>So sánh CrudRepository và JpaRepository</vt:lpstr>
      <vt:lpstr>CrudRepository</vt:lpstr>
      <vt:lpstr>Giao diện CrudRepository</vt:lpstr>
      <vt:lpstr>CRUD Lưu (Save)</vt:lpstr>
      <vt:lpstr>LƯU CÁC THỰC THỂ</vt:lpstr>
      <vt:lpstr>Lưu một thực thể</vt:lpstr>
      <vt:lpstr>CRUD Tìm kiếm</vt:lpstr>
      <vt:lpstr>Thao tác đếm</vt:lpstr>
      <vt:lpstr>Thao tác tìm kiếm</vt:lpstr>
      <vt:lpstr>Thao tác tìm kiếm</vt:lpstr>
      <vt:lpstr>Thao tác tìm kiếm</vt:lpstr>
      <vt:lpstr>Thao tác tìm kiếm</vt:lpstr>
      <vt:lpstr>Thao tác tìm kiếm</vt:lpstr>
      <vt:lpstr>CRUD Cập nhật (Update)</vt:lpstr>
      <vt:lpstr>Cập nhật thực thể</vt:lpstr>
      <vt:lpstr>CRUD Xóa (Delete)</vt:lpstr>
      <vt:lpstr>Xóa một thực thể</vt:lpstr>
      <vt:lpstr>Xóa một thực thể</vt:lpstr>
      <vt:lpstr>Xóa tất cả thực thể</vt:lpstr>
      <vt:lpstr>Xóa tất cả thực thể</vt:lpstr>
      <vt:lpstr>Xóa tất cả thực thể</vt:lpstr>
      <vt:lpstr>Kiểm tra (Validation)</vt:lpstr>
      <vt:lpstr>Giới thiệu</vt:lpstr>
      <vt:lpstr>Cách xác thực</vt:lpstr>
      <vt:lpstr>Gói xác thực</vt:lpstr>
      <vt:lpstr>Các Annotations xác thực</vt:lpstr>
      <vt:lpstr>Trình xác thực (Validator)</vt:lpstr>
      <vt:lpstr>Xác thực JPA Entities</vt:lpstr>
      <vt:lpstr>Xác thực JPA Entities</vt:lpstr>
      <vt:lpstr>Trình xác thực tùy chỉnh </vt:lpstr>
      <vt:lpstr>Trình xác thực tùy chỉnh </vt:lpstr>
      <vt:lpstr>Trình xác thực tùy chỉnh </vt:lpstr>
      <vt:lpstr>Xác thực theo chương trình</vt:lpstr>
      <vt:lpstr>Xử lý lỗi xác thực</vt:lpstr>
      <vt:lpstr>Xử lý lỗi xác thực</vt:lpstr>
      <vt:lpstr>Xử lý lỗi xác thực</vt:lpstr>
      <vt:lpstr>Xử lý lỗi xác thực</vt:lpstr>
      <vt:lpstr>Gọi API của bên thứ ba </vt:lpstr>
      <vt:lpstr>Khái niệm API </vt:lpstr>
      <vt:lpstr>Khái niệm API </vt:lpstr>
      <vt:lpstr>Hoạt động của API</vt:lpstr>
      <vt:lpstr>Kiến trúc của API </vt:lpstr>
      <vt:lpstr>Các loại API</vt:lpstr>
      <vt:lpstr>Các loại API</vt:lpstr>
      <vt:lpstr>API REST </vt:lpstr>
      <vt:lpstr>API REST </vt:lpstr>
      <vt:lpstr>API WEB </vt:lpstr>
      <vt:lpstr>API WEB </vt:lpstr>
      <vt:lpstr>Tích hợp API</vt:lpstr>
      <vt:lpstr>Thử nghiệm API</vt:lpstr>
      <vt:lpstr>Công cụ kiểm thử API</vt:lpstr>
      <vt:lpstr>Tạo API</vt:lpstr>
      <vt:lpstr>Kiểm thử API bằng POSTMAN</vt:lpstr>
      <vt:lpstr>Các bước kiểm thử</vt:lpstr>
      <vt:lpstr>Các bước kiểm thử</vt:lpstr>
      <vt:lpstr>Các bước kiểm thử</vt:lpstr>
      <vt:lpstr>Các bước kiểm thử</vt:lpstr>
      <vt:lpstr>Xử lý upload và download file </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download file</vt:lpstr>
      <vt:lpstr>Xử lý load file</vt:lpstr>
      <vt:lpstr>Xử lý load file</vt:lpstr>
      <vt:lpstr>Xử lý load file</vt:lpstr>
      <vt:lpstr>Xử lý load file</vt:lpstr>
      <vt:lpstr>Xử lý load file</vt:lpstr>
      <vt:lpstr>Xử lý load file</vt:lpstr>
      <vt:lpstr>Xử lý load file</vt:lpstr>
      <vt:lpstr>Xử lý load file</vt:lpstr>
      <vt:lpstr>Xử lý load file</vt:lpstr>
      <vt:lpstr>Tóm tắt bài học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CRUD</dc:title>
  <cp:lastModifiedBy>user</cp:lastModifiedBy>
  <cp:revision>43</cp:revision>
  <dcterms:modified xsi:type="dcterms:W3CDTF">2023-04-18T15:43:06Z</dcterms:modified>
</cp:coreProperties>
</file>